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1" r:id="rId2"/>
    <p:sldMasterId id="2147486608" r:id="rId3"/>
  </p:sldMasterIdLst>
  <p:notesMasterIdLst>
    <p:notesMasterId r:id="rId24"/>
  </p:notesMasterIdLst>
  <p:handoutMasterIdLst>
    <p:handoutMasterId r:id="rId25"/>
  </p:handoutMasterIdLst>
  <p:sldIdLst>
    <p:sldId id="2924" r:id="rId4"/>
    <p:sldId id="2954" r:id="rId5"/>
    <p:sldId id="2891" r:id="rId6"/>
    <p:sldId id="2955" r:id="rId7"/>
    <p:sldId id="1852" r:id="rId8"/>
    <p:sldId id="2250" r:id="rId9"/>
    <p:sldId id="2962" r:id="rId10"/>
    <p:sldId id="2952" r:id="rId11"/>
    <p:sldId id="2960" r:id="rId12"/>
    <p:sldId id="2961" r:id="rId13"/>
    <p:sldId id="909" r:id="rId14"/>
    <p:sldId id="2815" r:id="rId15"/>
    <p:sldId id="1853" r:id="rId16"/>
    <p:sldId id="1854" r:id="rId17"/>
    <p:sldId id="1855" r:id="rId18"/>
    <p:sldId id="1856" r:id="rId19"/>
    <p:sldId id="1858" r:id="rId20"/>
    <p:sldId id="2803" r:id="rId21"/>
    <p:sldId id="1936" r:id="rId22"/>
    <p:sldId id="2951" r:id="rId23"/>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985" autoAdjust="0"/>
    <p:restoredTop sz="65746" autoAdjust="0"/>
  </p:normalViewPr>
  <p:slideViewPr>
    <p:cSldViewPr>
      <p:cViewPr varScale="1">
        <p:scale>
          <a:sx n="56" d="100"/>
          <a:sy n="56" d="100"/>
        </p:scale>
        <p:origin x="1338" y="60"/>
      </p:cViewPr>
      <p:guideLst>
        <p:guide orient="horz" pos="2160"/>
        <p:guide pos="2880"/>
      </p:guideLst>
    </p:cSldViewPr>
  </p:slideViewPr>
  <p:outlineViewPr>
    <p:cViewPr>
      <p:scale>
        <a:sx n="33" d="100"/>
        <a:sy n="33" d="100"/>
      </p:scale>
      <p:origin x="0" y="-1548"/>
    </p:cViewPr>
  </p:outlineViewPr>
  <p:notesTextViewPr>
    <p:cViewPr>
      <p:scale>
        <a:sx n="3" d="2"/>
        <a:sy n="3" d="2"/>
      </p:scale>
      <p:origin x="0" y="0"/>
    </p:cViewPr>
  </p:notesTextViewPr>
  <p:sorterViewPr>
    <p:cViewPr>
      <p:scale>
        <a:sx n="93" d="100"/>
        <a:sy n="93" d="100"/>
      </p:scale>
      <p:origin x="0" y="-2640"/>
    </p:cViewPr>
  </p:sorterViewPr>
  <p:notesViewPr>
    <p:cSldViewPr>
      <p:cViewPr varScale="1">
        <p:scale>
          <a:sx n="54" d="100"/>
          <a:sy n="54" d="100"/>
        </p:scale>
        <p:origin x="2862" y="78"/>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4/23/2021</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3012564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lvl="0" indent="-274320"/>
            <a:r>
              <a:rPr lang="en-US" b="1" dirty="0"/>
              <a:t>B2:</a:t>
            </a:r>
          </a:p>
          <a:p>
            <a:pPr marL="274320" lvl="0" indent="-274320"/>
            <a:r>
              <a:rPr lang="en-US" b="0" dirty="0"/>
              <a:t>1.  It was to be between God on one hand and Abraham and his descendants on the other.</a:t>
            </a:r>
          </a:p>
          <a:p>
            <a:pPr marL="274320" lvl="0" indent="-274320"/>
            <a:r>
              <a:rPr lang="en-US" b="0" dirty="0"/>
              <a:t>2.  Again, here God refers to it as “my covenant.”</a:t>
            </a:r>
          </a:p>
          <a:p>
            <a:pPr marL="274320" lvl="0" indent="-274320"/>
            <a:r>
              <a:rPr lang="en-US" b="0" dirty="0"/>
              <a:t>3.  God determined the promises and the obligations of the covenant agreement.</a:t>
            </a:r>
          </a:p>
          <a:p>
            <a:pPr marL="274320" lvl="0" indent="-274320"/>
            <a:r>
              <a:rPr lang="en-US" b="0" dirty="0"/>
              <a:t>4.  And Abraham had a choice as to whether or not he would agree to it.</a:t>
            </a:r>
          </a:p>
          <a:p>
            <a:pPr marL="274320" lvl="0" indent="-274320"/>
            <a:r>
              <a:rPr lang="en-US" b="0" dirty="0"/>
              <a:t>5.  Would this covenant exclude those who were not Abraham’s descendants?</a:t>
            </a:r>
          </a:p>
          <a:p>
            <a:pPr marL="274320" lvl="0" indent="-274320"/>
            <a:r>
              <a:rPr lang="en-US" b="0" dirty="0"/>
              <a:t>6.  Yes.  It appears that it does.</a:t>
            </a:r>
          </a:p>
          <a:p>
            <a:pPr marL="274320" lvl="0" indent="-274320"/>
            <a:r>
              <a:rPr lang="en-US" b="0" dirty="0"/>
              <a:t>7.  God is here choosing a specific group of people with whom to work and promising blessings to that group of people if they keep His covenant.</a:t>
            </a:r>
          </a:p>
          <a:p>
            <a:pPr marL="274320" lvl="0" indent="-274320"/>
            <a:endParaRPr lang="en-US" b="0" dirty="0"/>
          </a:p>
          <a:p>
            <a:pPr marL="274320" lvl="0" indent="-274320"/>
            <a:r>
              <a:rPr lang="en-US" b="1" dirty="0"/>
              <a:t>B3:</a:t>
            </a:r>
          </a:p>
          <a:p>
            <a:pPr marL="274320" lvl="0" indent="-274320"/>
            <a:r>
              <a:rPr lang="en-US" b="0" dirty="0"/>
              <a:t>1.  It was to be an everlasting covenant.</a:t>
            </a:r>
          </a:p>
          <a:p>
            <a:pPr marL="274320" lvl="0" indent="-274320"/>
            <a:r>
              <a:rPr lang="en-US" b="0" dirty="0"/>
              <a:t>2.  God did not set a terminal date.</a:t>
            </a:r>
          </a:p>
          <a:p>
            <a:pPr marL="274320" lvl="0" indent="-274320"/>
            <a:r>
              <a:rPr lang="en-US" b="0" dirty="0"/>
              <a:t>3.  As long as Abraham’s descendants continued to follow the covenant obligations, God would continue to keep His promise of blessings specified in this covenant.</a:t>
            </a:r>
          </a:p>
          <a:p>
            <a:pPr marL="274320" lvl="0" indent="-274320"/>
            <a:endParaRPr lang="en-US" b="0" dirty="0"/>
          </a:p>
          <a:p>
            <a:pPr marL="274320" lvl="0" indent="-274320"/>
            <a:r>
              <a:rPr lang="en-US" b="0" dirty="0"/>
              <a:t>B4: </a:t>
            </a:r>
          </a:p>
          <a:p>
            <a:pPr marL="274320" lvl="0" indent="-274320"/>
            <a:r>
              <a:rPr lang="en-US" b="0" dirty="0"/>
              <a:t>1.  Remember in Lesson 2 we talked about “The Everlasting Covenant.”</a:t>
            </a:r>
          </a:p>
          <a:p>
            <a:pPr marL="274320" lvl="0" indent="-274320"/>
            <a:r>
              <a:rPr lang="en-US" b="0" dirty="0"/>
              <a:t>2.  The writer to the Hebrews connects the everlasting covenant to the blood of Jesus.</a:t>
            </a:r>
          </a:p>
          <a:p>
            <a:pPr marL="274320" lvl="0" indent="-274320"/>
            <a:r>
              <a:rPr lang="en-US" b="1" dirty="0"/>
              <a:t>Hebrews 13:20 NLT </a:t>
            </a:r>
            <a:r>
              <a:rPr lang="en-US" b="0" dirty="0"/>
              <a:t>- Now may the God of peace--who brought up from the dead our Lord Jesus, the great Shepherd of the sheep, and ratified an eternal covenant with his blood--</a:t>
            </a:r>
          </a:p>
          <a:p>
            <a:pPr marL="274320" lvl="0" indent="-274320"/>
            <a:r>
              <a:rPr lang="en-US" b="0" dirty="0"/>
              <a:t>3.  It was the blood of Jesus that ratified the everlasting covenant of salvation.</a:t>
            </a:r>
          </a:p>
          <a:p>
            <a:pPr marL="274320" lvl="0" indent="-274320"/>
            <a:r>
              <a:rPr lang="en-US" b="0" dirty="0"/>
              <a:t>4.  Jesus was foreordained to be the Lamb slain from the foundation of the world.</a:t>
            </a:r>
          </a:p>
          <a:p>
            <a:pPr marL="274320" lvl="0" indent="-274320"/>
            <a:r>
              <a:rPr lang="en-US" b="0" dirty="0"/>
              <a:t>5.  It was before mankind sinned that the everlasting covenant was made.</a:t>
            </a:r>
          </a:p>
          <a:p>
            <a:pPr marL="274320" lvl="0" indent="-274320"/>
            <a:r>
              <a:rPr lang="en-US" b="0" dirty="0"/>
              <a:t>6.  It was made in the councils of heaven between Father and Son and witnessed by the Holy Spirit.</a:t>
            </a:r>
          </a:p>
          <a:p>
            <a:pPr marL="274320" lvl="0" indent="-274320"/>
            <a:r>
              <a:rPr lang="en-US" b="0" dirty="0"/>
              <a:t>7.  It was a covenant between Father and Son that would be put into effect if man chose to sin.</a:t>
            </a:r>
          </a:p>
          <a:p>
            <a:pPr marL="274320" indent="-274320"/>
            <a:r>
              <a:rPr lang="en-US" baseline="0" dirty="0"/>
              <a:t>8.  The plan was that Jesus, the Creator, would become man, the created.</a:t>
            </a:r>
          </a:p>
          <a:p>
            <a:pPr marL="274320" indent="-274320"/>
            <a:r>
              <a:rPr lang="en-US" baseline="0" dirty="0"/>
              <a:t>9.  He would become the second Adam, the head of a new humanity.</a:t>
            </a:r>
          </a:p>
          <a:p>
            <a:pPr marL="274320" indent="-274320"/>
            <a:r>
              <a:rPr lang="en-US" baseline="0" dirty="0"/>
              <a:t>10. He would live in obedience to His Father and become the sinless Substitute for mankind.</a:t>
            </a:r>
          </a:p>
          <a:p>
            <a:pPr marL="274320" indent="-274320"/>
            <a:r>
              <a:rPr lang="en-US" baseline="0" dirty="0"/>
              <a:t>11. He would die in our place paying the penalty for our sins and redeem us from the curse of sin.</a:t>
            </a:r>
          </a:p>
          <a:p>
            <a:pPr marL="274320" indent="-274320"/>
            <a:r>
              <a:rPr lang="en-US" baseline="0" dirty="0"/>
              <a:t>12. All those who would repent, receive Him as their Savior and Lord, and trust in His blood would be forgiven.</a:t>
            </a:r>
          </a:p>
          <a:p>
            <a:pPr marL="274320" lvl="0" indent="-274320"/>
            <a:r>
              <a:rPr lang="en-US" b="0" dirty="0"/>
              <a:t>13. The promise of this everlasting covenant was salvation to all who would receive the grace of God by faith in God’s forgiveness through Christ our Substitute.</a:t>
            </a:r>
          </a:p>
          <a:p>
            <a:pPr marL="274320" lvl="0" indent="-274320"/>
            <a:r>
              <a:rPr lang="en-US" b="0" dirty="0"/>
              <a:t>14. The everlasting covenant provides “substitutionary atonement” from the first sin in Eden to the last sin at the end of time.</a:t>
            </a:r>
          </a:p>
          <a:p>
            <a:pPr marL="274320" lvl="0" indent="-274320"/>
            <a:r>
              <a:rPr lang="en-US" b="0" dirty="0"/>
              <a:t>15. The covenant with Abraham that we study this week is not THE everlasting covenant of salvation.</a:t>
            </a:r>
          </a:p>
          <a:p>
            <a:pPr marL="274320" lvl="0" indent="-274320"/>
            <a:r>
              <a:rPr lang="en-US" b="0" dirty="0"/>
              <a:t>16. It is a covenant added to the everlasting covenant by which God promises specific blessings to Abraham and his descendants and expects them to keep certain obligations.</a:t>
            </a:r>
          </a:p>
          <a:p>
            <a:pPr marL="274320" lvl="0" indent="-274320"/>
            <a:r>
              <a:rPr lang="en-US" b="0" dirty="0"/>
              <a:t>17. This is God choosing to work through a specific group of people to keep the knowledge of God alive and provide access to the everlasting covenant of salvation for “whosoever will.”</a:t>
            </a:r>
          </a:p>
          <a:p>
            <a:pPr marL="274320" lvl="0" indent="-274320"/>
            <a:r>
              <a:rPr lang="en-US" b="0" dirty="0"/>
              <a:t>18. It is through the everlasting covenant of salvation that God would call out a people of faith that would be His treasured possession and would surrender to Him and love Him supremely as their God.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a:t>
            </a:fld>
            <a:endParaRPr lang="en-US" dirty="0"/>
          </a:p>
        </p:txBody>
      </p:sp>
    </p:spTree>
    <p:extLst>
      <p:ext uri="{BB962C8B-B14F-4D97-AF65-F5344CB8AC3E}">
        <p14:creationId xmlns:p14="http://schemas.microsoft.com/office/powerpoint/2010/main" val="851100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357126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B5429C2-1B5E-4426-8C29-62D0B971FAA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B06D039-7972-4856-9A46-5E60C0F50160}"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557506" name="Rectangle 2">
            <a:extLst>
              <a:ext uri="{FF2B5EF4-FFF2-40B4-BE49-F238E27FC236}">
                <a16:creationId xmlns:a16="http://schemas.microsoft.com/office/drawing/2014/main" id="{9CCD83D5-A439-4D12-B0D4-411E7267077E}"/>
              </a:ext>
            </a:extLst>
          </p:cNvPr>
          <p:cNvSpPr>
            <a:spLocks noGrp="1" noRot="1" noChangeAspect="1" noChangeArrowheads="1" noTextEdit="1"/>
          </p:cNvSpPr>
          <p:nvPr>
            <p:ph type="sldImg"/>
          </p:nvPr>
        </p:nvSpPr>
        <p:spPr>
          <a:ln/>
        </p:spPr>
      </p:sp>
      <p:sp>
        <p:nvSpPr>
          <p:cNvPr id="1557507" name="Rectangle 3">
            <a:extLst>
              <a:ext uri="{FF2B5EF4-FFF2-40B4-BE49-F238E27FC236}">
                <a16:creationId xmlns:a16="http://schemas.microsoft.com/office/drawing/2014/main" id="{120BE160-01FF-4E93-A175-92A6B518C135}"/>
              </a:ext>
            </a:extLst>
          </p:cNvPr>
          <p:cNvSpPr>
            <a:spLocks noGrp="1" noChangeArrowheads="1"/>
          </p:cNvSpPr>
          <p:nvPr>
            <p:ph type="body" idx="1"/>
          </p:nvPr>
        </p:nvSpPr>
        <p:spPr/>
        <p:txBody>
          <a:bodyPr/>
          <a:lstStyle/>
          <a:p>
            <a:pPr marL="274320" indent="-274320">
              <a:lnSpc>
                <a:spcPct val="80000"/>
              </a:lnSpc>
            </a:pPr>
            <a:r>
              <a:rPr lang="en-US" altLang="en-US" sz="800" b="1" dirty="0"/>
              <a:t>B1:</a:t>
            </a:r>
          </a:p>
          <a:p>
            <a:pPr marL="274320" indent="-274320">
              <a:lnSpc>
                <a:spcPct val="80000"/>
              </a:lnSpc>
            </a:pPr>
            <a:r>
              <a:rPr lang="en-US" altLang="en-US" sz="800" b="0" dirty="0"/>
              <a:t>[See notes on linked slide.]</a:t>
            </a:r>
          </a:p>
          <a:p>
            <a:pPr marL="274320" indent="-274320">
              <a:lnSpc>
                <a:spcPct val="80000"/>
              </a:lnSpc>
            </a:pPr>
            <a:endParaRPr lang="en-US" altLang="en-US" sz="800" b="0" dirty="0"/>
          </a:p>
          <a:p>
            <a:pPr marL="274320" indent="-274320">
              <a:lnSpc>
                <a:spcPct val="80000"/>
              </a:lnSpc>
            </a:pPr>
            <a:r>
              <a:rPr lang="en-US" altLang="en-US" sz="800" b="1" dirty="0"/>
              <a:t>B2:</a:t>
            </a:r>
          </a:p>
          <a:p>
            <a:pPr marL="274320" indent="-274320">
              <a:lnSpc>
                <a:spcPct val="80000"/>
              </a:lnSpc>
            </a:pPr>
            <a:r>
              <a:rPr lang="en-US" altLang="en-US" sz="800" b="0" dirty="0"/>
              <a:t>[See notes on linked slide.]</a:t>
            </a:r>
          </a:p>
          <a:p>
            <a:pPr marL="274320" indent="-274320">
              <a:lnSpc>
                <a:spcPct val="80000"/>
              </a:lnSpc>
            </a:pPr>
            <a:endParaRPr lang="en-US" altLang="en-US" sz="800" b="0" dirty="0"/>
          </a:p>
          <a:p>
            <a:pPr marL="274320" indent="-274320">
              <a:lnSpc>
                <a:spcPct val="80000"/>
              </a:lnSpc>
            </a:pPr>
            <a:r>
              <a:rPr lang="en-US" altLang="en-US" sz="800" b="1" dirty="0"/>
              <a:t>B3:</a:t>
            </a:r>
          </a:p>
          <a:p>
            <a:pPr marL="274320" indent="-274320">
              <a:lnSpc>
                <a:spcPct val="80000"/>
              </a:lnSpc>
            </a:pPr>
            <a:r>
              <a:rPr lang="en-US" altLang="en-US" sz="800" b="0" dirty="0"/>
              <a:t>[See notes on linked slide.]</a:t>
            </a:r>
          </a:p>
          <a:p>
            <a:pPr marL="274320" indent="-274320">
              <a:lnSpc>
                <a:spcPct val="80000"/>
              </a:lnSpc>
            </a:pPr>
            <a:endParaRPr lang="en-US" altLang="en-US" sz="800" b="0" dirty="0"/>
          </a:p>
          <a:p>
            <a:pPr marL="274320" indent="-274320">
              <a:lnSpc>
                <a:spcPct val="80000"/>
              </a:lnSpc>
            </a:pPr>
            <a:r>
              <a:rPr lang="en-US" altLang="en-US" sz="800" b="0" dirty="0"/>
              <a:t>B4:</a:t>
            </a:r>
          </a:p>
          <a:p>
            <a:pPr marL="274320" indent="-274320">
              <a:lnSpc>
                <a:spcPct val="80000"/>
              </a:lnSpc>
            </a:pPr>
            <a:r>
              <a:rPr lang="en-US" altLang="en-US" sz="800" b="0" dirty="0"/>
              <a:t>1.  El Shaddai: “God almighty”</a:t>
            </a:r>
          </a:p>
          <a:p>
            <a:pPr marL="274320" indent="-274320">
              <a:lnSpc>
                <a:spcPct val="80000"/>
              </a:lnSpc>
            </a:pPr>
            <a:r>
              <a:rPr lang="en-US" altLang="en-US" sz="800" b="0" dirty="0"/>
              <a:t>2.  Elohim: </a:t>
            </a:r>
            <a:r>
              <a:rPr lang="en-US" sz="1050" b="0" i="0" dirty="0">
                <a:solidFill>
                  <a:srgbClr val="494949"/>
                </a:solidFill>
                <a:effectLst/>
                <a:latin typeface="DDG_ProximaNova"/>
              </a:rPr>
              <a:t>"supreme one" or "mighty one,“ actually a plural form of El</a:t>
            </a:r>
          </a:p>
          <a:p>
            <a:pPr marL="274320" indent="-274320">
              <a:lnSpc>
                <a:spcPct val="80000"/>
              </a:lnSpc>
            </a:pPr>
            <a:r>
              <a:rPr lang="en-US" dirty="0"/>
              <a:t>3.  El </a:t>
            </a:r>
            <a:r>
              <a:rPr lang="en-US" dirty="0" err="1"/>
              <a:t>Elyon</a:t>
            </a:r>
            <a:r>
              <a:rPr lang="en-US" dirty="0"/>
              <a:t>: “</a:t>
            </a:r>
            <a:r>
              <a:rPr lang="en-US" sz="1050" b="0" i="0" dirty="0">
                <a:solidFill>
                  <a:srgbClr val="000000"/>
                </a:solidFill>
                <a:effectLst/>
                <a:latin typeface="Bitter"/>
              </a:rPr>
              <a:t>The Most High God.”</a:t>
            </a:r>
            <a:endParaRPr lang="en-US" sz="1050" b="0" i="0" dirty="0">
              <a:solidFill>
                <a:srgbClr val="494949"/>
              </a:solidFill>
              <a:effectLst/>
              <a:latin typeface="DDG_ProximaNova"/>
            </a:endParaRPr>
          </a:p>
          <a:p>
            <a:pPr marL="274320" indent="-274320">
              <a:lnSpc>
                <a:spcPct val="80000"/>
              </a:lnSpc>
            </a:pPr>
            <a:r>
              <a:rPr lang="en-US" dirty="0"/>
              <a:t>4.  El Olam:</a:t>
            </a:r>
            <a:r>
              <a:rPr lang="en-US" sz="1050" b="1" i="0" dirty="0">
                <a:solidFill>
                  <a:srgbClr val="000000"/>
                </a:solidFill>
                <a:effectLst/>
                <a:latin typeface="Bitter"/>
              </a:rPr>
              <a:t> </a:t>
            </a:r>
            <a:r>
              <a:rPr lang="en-US" sz="1050" b="0" i="0" dirty="0">
                <a:solidFill>
                  <a:srgbClr val="000000"/>
                </a:solidFill>
                <a:effectLst/>
                <a:latin typeface="Bitter"/>
              </a:rPr>
              <a:t>“The Everlasting God.”</a:t>
            </a:r>
          </a:p>
          <a:p>
            <a:pPr marL="274320" indent="-274320">
              <a:lnSpc>
                <a:spcPct val="80000"/>
              </a:lnSpc>
            </a:pPr>
            <a:r>
              <a:rPr lang="en-US" altLang="en-US" sz="1050" b="0" i="0" dirty="0">
                <a:solidFill>
                  <a:srgbClr val="000000"/>
                </a:solidFill>
                <a:effectLst/>
                <a:latin typeface="Bitter"/>
              </a:rPr>
              <a:t>5.  Emmanuel: “God with us.”</a:t>
            </a:r>
          </a:p>
          <a:p>
            <a:pPr marL="274320" indent="-274320">
              <a:lnSpc>
                <a:spcPct val="80000"/>
              </a:lnSpc>
            </a:pPr>
            <a:r>
              <a:rPr lang="en-US" altLang="en-US" sz="1050" b="0" i="0" dirty="0">
                <a:solidFill>
                  <a:srgbClr val="000000"/>
                </a:solidFill>
                <a:effectLst/>
                <a:latin typeface="Bitter"/>
              </a:rPr>
              <a:t>Angel and Human names:</a:t>
            </a:r>
          </a:p>
          <a:p>
            <a:pPr marL="274320" marR="0" lvl="0" indent="-274320" algn="l" defTabSz="914400" rtl="0" eaLnBrk="0" fontAlgn="base" latinLnBrk="0" hangingPunct="0">
              <a:lnSpc>
                <a:spcPct val="80000"/>
              </a:lnSpc>
              <a:spcBef>
                <a:spcPct val="30000"/>
              </a:spcBef>
              <a:spcAft>
                <a:spcPct val="0"/>
              </a:spcAft>
              <a:buClrTx/>
              <a:buSzTx/>
              <a:buFontTx/>
              <a:buNone/>
              <a:tabLst/>
              <a:defRPr/>
            </a:pPr>
            <a:r>
              <a:rPr lang="en-US" altLang="en-US" sz="1050" b="0" i="0" dirty="0">
                <a:solidFill>
                  <a:srgbClr val="000000"/>
                </a:solidFill>
                <a:effectLst/>
                <a:latin typeface="Bitter"/>
              </a:rPr>
              <a:t>1.  Michael</a:t>
            </a:r>
          </a:p>
          <a:p>
            <a:pPr marL="274320" indent="-274320">
              <a:lnSpc>
                <a:spcPct val="80000"/>
              </a:lnSpc>
            </a:pPr>
            <a:r>
              <a:rPr lang="en-US" altLang="en-US" sz="1050" b="0" i="0" dirty="0">
                <a:solidFill>
                  <a:srgbClr val="000000"/>
                </a:solidFill>
                <a:effectLst/>
                <a:latin typeface="Bitter"/>
              </a:rPr>
              <a:t>2.  Gabriel</a:t>
            </a:r>
          </a:p>
          <a:p>
            <a:pPr marL="274320" indent="-274320">
              <a:lnSpc>
                <a:spcPct val="80000"/>
              </a:lnSpc>
            </a:pPr>
            <a:r>
              <a:rPr lang="en-US" altLang="en-US" sz="1050" b="0" i="0" dirty="0">
                <a:solidFill>
                  <a:srgbClr val="000000"/>
                </a:solidFill>
                <a:effectLst/>
                <a:latin typeface="Bitter"/>
              </a:rPr>
              <a:t>3.  Samuel</a:t>
            </a:r>
          </a:p>
          <a:p>
            <a:pPr marL="274320" indent="-274320">
              <a:lnSpc>
                <a:spcPct val="80000"/>
              </a:lnSpc>
            </a:pPr>
            <a:r>
              <a:rPr lang="en-US" altLang="en-US" sz="1050" b="0" i="0" dirty="0">
                <a:solidFill>
                  <a:srgbClr val="000000"/>
                </a:solidFill>
                <a:effectLst/>
                <a:latin typeface="Bitter"/>
              </a:rPr>
              <a:t>4.  Nathaniel</a:t>
            </a:r>
          </a:p>
          <a:p>
            <a:pPr marL="274320" indent="-274320">
              <a:lnSpc>
                <a:spcPct val="80000"/>
              </a:lnSpc>
            </a:pPr>
            <a:r>
              <a:rPr lang="en-US" altLang="en-US" sz="1050" b="0" i="0" dirty="0">
                <a:solidFill>
                  <a:srgbClr val="000000"/>
                </a:solidFill>
                <a:effectLst/>
                <a:latin typeface="Bitter"/>
              </a:rPr>
              <a:t>5.  Joel</a:t>
            </a:r>
          </a:p>
          <a:p>
            <a:pPr marL="274320" indent="-274320">
              <a:lnSpc>
                <a:spcPct val="80000"/>
              </a:lnSpc>
            </a:pPr>
            <a:r>
              <a:rPr lang="en-US" altLang="en-US" sz="1050" b="0" i="0" dirty="0">
                <a:solidFill>
                  <a:srgbClr val="000000"/>
                </a:solidFill>
                <a:effectLst/>
                <a:latin typeface="Bitter"/>
              </a:rPr>
              <a:t>6.  </a:t>
            </a:r>
            <a:r>
              <a:rPr lang="en-US" altLang="en-US" sz="1050" b="0" i="0" dirty="0" err="1">
                <a:solidFill>
                  <a:srgbClr val="000000"/>
                </a:solidFill>
                <a:effectLst/>
                <a:latin typeface="Bitter"/>
              </a:rPr>
              <a:t>Elkanah</a:t>
            </a:r>
            <a:endParaRPr lang="en-US" altLang="en-US" sz="1050" b="0" i="0" dirty="0">
              <a:solidFill>
                <a:srgbClr val="000000"/>
              </a:solidFill>
              <a:effectLst/>
              <a:latin typeface="Bitter"/>
            </a:endParaRPr>
          </a:p>
          <a:p>
            <a:pPr marL="274320" indent="-274320">
              <a:lnSpc>
                <a:spcPct val="80000"/>
              </a:lnSpc>
            </a:pPr>
            <a:r>
              <a:rPr lang="en-US" altLang="en-US" sz="800" b="0" dirty="0"/>
              <a:t>7.  Elijah</a:t>
            </a:r>
          </a:p>
          <a:p>
            <a:pPr marL="274320" indent="-274320">
              <a:lnSpc>
                <a:spcPct val="80000"/>
              </a:lnSpc>
            </a:pPr>
            <a:r>
              <a:rPr lang="en-US" altLang="en-US" sz="800" b="0" dirty="0"/>
              <a:t>8.  Elisha</a:t>
            </a:r>
          </a:p>
          <a:p>
            <a:pPr marL="274320" indent="-274320">
              <a:lnSpc>
                <a:spcPct val="80000"/>
              </a:lnSpc>
            </a:pPr>
            <a:r>
              <a:rPr lang="en-US" altLang="en-US" sz="800" b="0" dirty="0"/>
              <a:t>9.  Many others.</a:t>
            </a:r>
          </a:p>
        </p:txBody>
      </p:sp>
    </p:spTree>
    <p:extLst>
      <p:ext uri="{BB962C8B-B14F-4D97-AF65-F5344CB8AC3E}">
        <p14:creationId xmlns:p14="http://schemas.microsoft.com/office/powerpoint/2010/main" val="3820568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1.  In Bible times, names were considered to be much more important that in our society today.</a:t>
            </a:r>
          </a:p>
          <a:p>
            <a:pPr marL="274320" indent="-274320"/>
            <a:r>
              <a:rPr lang="en-US" b="0" dirty="0"/>
              <a:t>2.  Names were often given to reflect a parent’s desire for their child.</a:t>
            </a:r>
          </a:p>
          <a:p>
            <a:pPr marL="274320" indent="-274320"/>
            <a:r>
              <a:rPr lang="en-US" b="0" dirty="0"/>
              <a:t>3.  In some cases, the name reflected thanks to God for the gift of the child.</a:t>
            </a:r>
          </a:p>
          <a:p>
            <a:pPr marL="274320" indent="-274320"/>
            <a:r>
              <a:rPr lang="en-US" b="0" dirty="0"/>
              <a:t>4.  The name Nathaniel means “gift of God.”</a:t>
            </a:r>
          </a:p>
          <a:p>
            <a:pPr marL="274320" indent="-274320"/>
            <a:r>
              <a:rPr lang="en-US" b="0" dirty="0"/>
              <a:t>5.  The name Michael means “who is like God?”</a:t>
            </a:r>
          </a:p>
          <a:p>
            <a:pPr marL="274320" indent="-274320"/>
            <a:r>
              <a:rPr lang="en-US" b="0" dirty="0"/>
              <a:t>6.  The name Daniel means “God is my judge.”</a:t>
            </a:r>
          </a:p>
          <a:p>
            <a:pPr marL="274320" indent="-274320"/>
            <a:r>
              <a:rPr lang="en-US" b="0" dirty="0"/>
              <a:t>7.  The name Samuel means “God heard.”</a:t>
            </a:r>
          </a:p>
          <a:p>
            <a:pPr marL="274320" indent="-274320"/>
            <a:r>
              <a:rPr lang="en-US" b="0" dirty="0"/>
              <a:t>8.  How appropriate, because his mother Hannah was praying at the temple when Eli the priest thought she was drunk, but God heard her prayer and gave her a son.</a:t>
            </a:r>
          </a:p>
          <a:p>
            <a:pPr marL="274320" indent="-274320"/>
            <a:endParaRPr lang="en-US" b="0" dirty="0"/>
          </a:p>
          <a:p>
            <a:pPr marL="274320" indent="-274320"/>
            <a:r>
              <a:rPr lang="en-US" b="1" dirty="0"/>
              <a:t>B2:</a:t>
            </a:r>
          </a:p>
          <a:p>
            <a:pPr marL="274320" indent="-274320"/>
            <a:r>
              <a:rPr lang="en-US" b="0" dirty="0"/>
              <a:t>1.  They didn’t have much of a choice.</a:t>
            </a:r>
          </a:p>
          <a:p>
            <a:pPr marL="274320" indent="-274320"/>
            <a:r>
              <a:rPr lang="en-US" b="0" dirty="0"/>
              <a:t>2.  They were told by the angel Gabriel what His name was going to be.</a:t>
            </a:r>
          </a:p>
          <a:p>
            <a:pPr marL="274320" indent="-274320"/>
            <a:r>
              <a:rPr lang="en-US" b="1" dirty="0"/>
              <a:t>Matthew 1:21 KJV </a:t>
            </a:r>
            <a:r>
              <a:rPr lang="en-US" b="0" dirty="0"/>
              <a:t>And she shall bring forth a son, and thou shalt call his name JESUS: for he shall save his people from their sins.</a:t>
            </a:r>
          </a:p>
          <a:p>
            <a:pPr marL="274320" indent="-274320"/>
            <a:endParaRPr lang="en-US" b="0" dirty="0"/>
          </a:p>
          <a:p>
            <a:pPr marL="274320" indent="-274320"/>
            <a:r>
              <a:rPr lang="en-US" b="1" dirty="0"/>
              <a:t>B3:</a:t>
            </a:r>
          </a:p>
          <a:p>
            <a:pPr marL="274320" indent="-274320"/>
            <a:r>
              <a:rPr lang="en-US" b="0" dirty="0"/>
              <a:t>1.  The name Jesus means “Yahweh saves” or “Yahweh is salvation.”</a:t>
            </a:r>
          </a:p>
          <a:p>
            <a:pPr marL="274320" indent="-274320"/>
            <a:r>
              <a:rPr lang="en-US" b="0" dirty="0"/>
              <a:t>2.  But Jesus is the Latinized version of the Greek version of the original name given to Jesus.</a:t>
            </a:r>
          </a:p>
          <a:p>
            <a:pPr marL="274320" indent="-274320"/>
            <a:r>
              <a:rPr lang="en-US" b="0" dirty="0"/>
              <a:t>3.  In Hebrew, Jesus’ name was </a:t>
            </a:r>
            <a:r>
              <a:rPr lang="en-US" b="0" i="0" dirty="0" err="1">
                <a:solidFill>
                  <a:srgbClr val="000000"/>
                </a:solidFill>
                <a:effectLst/>
                <a:latin typeface="Times New Roman" panose="02020603050405020304" pitchFamily="18" charset="0"/>
              </a:rPr>
              <a:t>Yehoshu’a</a:t>
            </a:r>
            <a:r>
              <a:rPr lang="en-US" b="0" i="0" dirty="0">
                <a:solidFill>
                  <a:srgbClr val="000000"/>
                </a:solidFill>
                <a:effectLst/>
                <a:latin typeface="Times New Roman" panose="02020603050405020304" pitchFamily="18" charset="0"/>
              </a:rPr>
              <a:t>, from which we get Joshua.</a:t>
            </a:r>
          </a:p>
          <a:p>
            <a:pPr marL="274320" indent="-274320"/>
            <a:r>
              <a:rPr lang="en-US" b="0" i="0" dirty="0">
                <a:solidFill>
                  <a:srgbClr val="000000"/>
                </a:solidFill>
                <a:effectLst/>
                <a:latin typeface="Times New Roman" panose="02020603050405020304" pitchFamily="18" charset="0"/>
              </a:rPr>
              <a:t>4.  In Aramaic, His name was </a:t>
            </a:r>
            <a:r>
              <a:rPr lang="en-US" b="0" i="0" dirty="0" err="1">
                <a:solidFill>
                  <a:srgbClr val="000000"/>
                </a:solidFill>
                <a:effectLst/>
                <a:latin typeface="Times New Roman" panose="02020603050405020304" pitchFamily="18" charset="0"/>
              </a:rPr>
              <a:t>Yeshu’a</a:t>
            </a:r>
            <a:r>
              <a:rPr lang="en-US" b="0" i="0" dirty="0">
                <a:solidFill>
                  <a:srgbClr val="000000"/>
                </a:solidFill>
                <a:effectLst/>
                <a:latin typeface="Times New Roman" panose="02020603050405020304" pitchFamily="18" charset="0"/>
              </a:rPr>
              <a:t>, from which we also get Joshua.</a:t>
            </a:r>
          </a:p>
          <a:p>
            <a:pPr marL="274320" indent="-274320"/>
            <a:r>
              <a:rPr lang="en-US" b="0" i="0" dirty="0">
                <a:solidFill>
                  <a:srgbClr val="000000"/>
                </a:solidFill>
                <a:effectLst/>
                <a:latin typeface="Times New Roman" panose="02020603050405020304" pitchFamily="18" charset="0"/>
              </a:rPr>
              <a:t>5.  Transliterating either of those into Greek, the language of the NT, gave “</a:t>
            </a:r>
            <a:r>
              <a:rPr lang="en-US" b="0" i="0" dirty="0" err="1">
                <a:solidFill>
                  <a:srgbClr val="000000"/>
                </a:solidFill>
                <a:effectLst/>
                <a:latin typeface="Times New Roman" panose="02020603050405020304" pitchFamily="18" charset="0"/>
              </a:rPr>
              <a:t>Iesous</a:t>
            </a:r>
            <a:r>
              <a:rPr lang="en-US" b="0" i="0" dirty="0">
                <a:solidFill>
                  <a:srgbClr val="000000"/>
                </a:solidFill>
                <a:effectLst/>
                <a:latin typeface="Times New Roman" panose="02020603050405020304" pitchFamily="18" charset="0"/>
              </a:rPr>
              <a:t>.”</a:t>
            </a:r>
          </a:p>
          <a:p>
            <a:pPr marL="274320" indent="-274320"/>
            <a:r>
              <a:rPr lang="en-US" b="0" i="0" dirty="0">
                <a:solidFill>
                  <a:srgbClr val="000000"/>
                </a:solidFill>
                <a:effectLst/>
                <a:latin typeface="Times New Roman" panose="02020603050405020304" pitchFamily="18" charset="0"/>
              </a:rPr>
              <a:t>6.  In Latin, this became </a:t>
            </a:r>
            <a:r>
              <a:rPr lang="en-US" b="0" i="0" dirty="0" err="1">
                <a:solidFill>
                  <a:srgbClr val="000000"/>
                </a:solidFill>
                <a:effectLst/>
                <a:latin typeface="Times New Roman" panose="02020603050405020304" pitchFamily="18" charset="0"/>
              </a:rPr>
              <a:t>Iesus</a:t>
            </a:r>
            <a:r>
              <a:rPr lang="en-US" b="0" i="0" dirty="0">
                <a:solidFill>
                  <a:srgbClr val="000000"/>
                </a:solidFill>
                <a:effectLst/>
                <a:latin typeface="Times New Roman" panose="02020603050405020304" pitchFamily="18" charset="0"/>
              </a:rPr>
              <a:t> and later (around 1500 AD) Jesus with the Jay sound.</a:t>
            </a:r>
          </a:p>
          <a:p>
            <a:pPr marL="274320" indent="-274320"/>
            <a:r>
              <a:rPr lang="en-US" b="0" i="0" dirty="0">
                <a:solidFill>
                  <a:srgbClr val="000000"/>
                </a:solidFill>
                <a:effectLst/>
                <a:latin typeface="Times New Roman" panose="02020603050405020304" pitchFamily="18" charset="0"/>
              </a:rPr>
              <a:t>7.  So in His native language, Jesus’ name was </a:t>
            </a:r>
            <a:r>
              <a:rPr lang="en-US" b="0" i="0" dirty="0" err="1">
                <a:solidFill>
                  <a:srgbClr val="000000"/>
                </a:solidFill>
                <a:effectLst/>
                <a:latin typeface="Times New Roman" panose="02020603050405020304" pitchFamily="18" charset="0"/>
              </a:rPr>
              <a:t>Yeshu’a</a:t>
            </a:r>
            <a:r>
              <a:rPr lang="en-US" b="0" i="0" dirty="0">
                <a:solidFill>
                  <a:srgbClr val="000000"/>
                </a:solidFill>
                <a:effectLst/>
                <a:latin typeface="Times New Roman" panose="02020603050405020304" pitchFamily="18" charset="0"/>
              </a:rPr>
              <a:t> meaning Yahweh saves.</a:t>
            </a:r>
          </a:p>
          <a:p>
            <a:pPr marL="274320" indent="-274320"/>
            <a:endParaRPr lang="en-US" b="0" dirty="0"/>
          </a:p>
          <a:p>
            <a:pPr marL="274320" indent="-274320"/>
            <a:r>
              <a:rPr lang="en-US" b="1" dirty="0"/>
              <a:t>B4:</a:t>
            </a:r>
          </a:p>
          <a:p>
            <a:pPr marL="274320" indent="-274320"/>
            <a:r>
              <a:rPr lang="en-US" b="0" dirty="0"/>
              <a:t>1.  Kenneth is an old Irish name meaning fiery and fair or handsome.</a:t>
            </a:r>
          </a:p>
          <a:p>
            <a:pPr marL="274320" indent="-274320"/>
            <a:r>
              <a:rPr lang="en-US" b="0" dirty="0"/>
              <a:t>2.  My middle name is John which has alternated from first to middle name for several generations in our family.  John is a Bible name that means “God is gracious.”</a:t>
            </a:r>
          </a:p>
          <a:p>
            <a:pPr marL="274320" indent="-274320"/>
            <a:r>
              <a:rPr lang="en-US" b="0" dirty="0"/>
              <a:t>3.  In naming our children, we didn’t really focus much on the meaning of the name.</a:t>
            </a:r>
          </a:p>
          <a:p>
            <a:pPr marL="274320" indent="-274320"/>
            <a:r>
              <a:rPr lang="en-US" b="0" dirty="0"/>
              <a:t>4.  It was more thinking of a name that would be popular but not too common or naming after a relative.</a:t>
            </a:r>
          </a:p>
          <a:p>
            <a:pPr marL="274320" indent="-274320"/>
            <a:r>
              <a:rPr lang="en-US" b="0" dirty="0"/>
              <a:t>5.  Parents usually want to make sure the name would not cause teasing or bullying.</a:t>
            </a:r>
          </a:p>
          <a:p>
            <a:pPr marL="274320" indent="-274320"/>
            <a:r>
              <a:rPr lang="en-US" b="0" dirty="0"/>
              <a:t>6.  My Dad’s middle name was Gaylord, not a very popular name today for obvious reasons.</a:t>
            </a:r>
          </a:p>
          <a:p>
            <a:pPr marL="274320" indent="-274320"/>
            <a:r>
              <a:rPr lang="en-US" b="0" dirty="0"/>
              <a:t>7.  No one would name their kid Judas or Adolph.</a:t>
            </a:r>
          </a:p>
          <a:p>
            <a:pPr marL="274320" indent="-274320"/>
            <a:r>
              <a:rPr lang="en-US" b="0" dirty="0"/>
              <a:t>8.  How about nicknames?</a:t>
            </a:r>
          </a:p>
          <a:p>
            <a:pPr marL="274320" indent="-274320"/>
            <a:r>
              <a:rPr lang="en-US" b="0" dirty="0"/>
              <a:t>9.  Sometimes nicknames were more reflective of something meaningful about you than your given name.</a:t>
            </a:r>
          </a:p>
          <a:p>
            <a:pPr marL="274320" indent="-274320"/>
            <a:r>
              <a:rPr lang="en-US" b="0" dirty="0"/>
              <a:t>10. I remember a certain kid that sucked his thumb well into the first grade.</a:t>
            </a:r>
          </a:p>
          <a:p>
            <a:pPr marL="274320" indent="-274320"/>
            <a:r>
              <a:rPr lang="en-US" b="0" dirty="0"/>
              <a:t>11. He ended up with the nickname “Sucky.”  </a:t>
            </a:r>
          </a:p>
          <a:p>
            <a:pPr marL="274320" indent="-274320"/>
            <a:r>
              <a:rPr lang="en-US" b="0" dirty="0"/>
              <a:t>12. Still as a teenager, everyone referred to him as “Sucky Harpster.”</a:t>
            </a:r>
          </a:p>
          <a:p>
            <a:pPr marL="274320" indent="-274320"/>
            <a:endParaRPr lang="en-US" b="0"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5</a:t>
            </a:fld>
            <a:endParaRPr lang="en-US" dirty="0"/>
          </a:p>
        </p:txBody>
      </p:sp>
    </p:spTree>
    <p:extLst>
      <p:ext uri="{BB962C8B-B14F-4D97-AF65-F5344CB8AC3E}">
        <p14:creationId xmlns:p14="http://schemas.microsoft.com/office/powerpoint/2010/main" val="3406408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altLang="en-US" dirty="0"/>
              <a:t>1.  Abraham was 99, Sarah was 90.  </a:t>
            </a:r>
          </a:p>
          <a:p>
            <a:pPr marL="274320" indent="-274320"/>
            <a:r>
              <a:rPr lang="en-US" altLang="en-US" dirty="0"/>
              <a:t>2.  They had no children of their own.</a:t>
            </a:r>
          </a:p>
          <a:p>
            <a:pPr marL="274320" indent="-274320"/>
            <a:r>
              <a:rPr lang="en-US" altLang="en-US" dirty="0"/>
              <a:t>3.  It was not that they hadn’t tried; Sarah was barren.</a:t>
            </a:r>
          </a:p>
          <a:p>
            <a:pPr marL="274320" indent="-274320"/>
            <a:endParaRPr lang="en-US" b="0" dirty="0"/>
          </a:p>
          <a:p>
            <a:pPr marL="274320" indent="-274320"/>
            <a:r>
              <a:rPr lang="en-US" b="1"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1.  Abraham’s name was a continual reminder of his covenant with El-Shaddai</a:t>
            </a:r>
          </a:p>
          <a:p>
            <a:pPr marL="274320" indent="-274320"/>
            <a:r>
              <a:rPr lang="en-US" b="0" dirty="0"/>
              <a:t>2.  To be the father of many, he certainly needed God almighty to intervene.</a:t>
            </a:r>
          </a:p>
          <a:p>
            <a:pPr marL="274320" indent="-274320"/>
            <a:r>
              <a:rPr lang="en-US" b="0" dirty="0"/>
              <a:t>3.  God’s new name for Abraham and Sarah were an indication of His expectations for them.</a:t>
            </a:r>
          </a:p>
          <a:p>
            <a:pPr marL="274320" indent="-274320"/>
            <a:r>
              <a:rPr lang="en-US" b="0" dirty="0"/>
              <a:t>4.  With God’s help, this is what they could become.</a:t>
            </a:r>
          </a:p>
          <a:p>
            <a:pPr marL="274320" indent="-274320"/>
            <a:r>
              <a:rPr lang="en-US" b="0" dirty="0"/>
              <a:t>5.  If they were faithful to God and His covenant, He would bless them and make them a blessing.</a:t>
            </a:r>
          </a:p>
          <a:p>
            <a:pPr marL="274320" indent="-274320"/>
            <a:r>
              <a:rPr lang="en-US" b="0" dirty="0"/>
              <a:t>6.  He would fulfill their dreams and aspirations.</a:t>
            </a:r>
          </a:p>
          <a:p>
            <a:pPr marL="274320" indent="-274320"/>
            <a:r>
              <a:rPr lang="en-US" b="0" dirty="0"/>
              <a:t>7.  He would be their God and they would be the first of God’s chosen people.</a:t>
            </a:r>
          </a:p>
          <a:p>
            <a:pPr marL="274320" indent="-274320"/>
            <a:endParaRPr lang="en-US" b="0" dirty="0"/>
          </a:p>
          <a:p>
            <a:pPr marL="274320" indent="-274320"/>
            <a:r>
              <a:rPr lang="en-US" b="1" dirty="0"/>
              <a:t>B3:</a:t>
            </a:r>
          </a:p>
          <a:p>
            <a:pPr marL="274320" indent="-274320"/>
            <a:r>
              <a:rPr lang="en-US" b="0" dirty="0"/>
              <a:t>1.  In the NT we have:</a:t>
            </a:r>
          </a:p>
          <a:p>
            <a:pPr marL="731520" lvl="1" indent="-274320"/>
            <a:r>
              <a:rPr lang="en-US" b="0" dirty="0"/>
              <a:t>Saul to Paul</a:t>
            </a:r>
          </a:p>
          <a:p>
            <a:pPr marL="731520" lvl="1" indent="-274320"/>
            <a:r>
              <a:rPr lang="en-US" b="0" dirty="0"/>
              <a:t>Simon to Peter</a:t>
            </a:r>
          </a:p>
          <a:p>
            <a:pPr marL="274320" indent="-274320"/>
            <a:r>
              <a:rPr lang="en-US" b="0" dirty="0"/>
              <a:t>2.  In the OT we have:</a:t>
            </a:r>
          </a:p>
          <a:p>
            <a:pPr marL="731520" lvl="1" indent="-274320"/>
            <a:r>
              <a:rPr lang="en-US" b="0" dirty="0"/>
              <a:t>Jacob to Israel</a:t>
            </a:r>
          </a:p>
          <a:p>
            <a:pPr marL="731520" lvl="1" indent="-274320"/>
            <a:r>
              <a:rPr lang="en-US" b="0" dirty="0"/>
              <a:t>Joseph to </a:t>
            </a:r>
            <a:r>
              <a:rPr lang="en-US" b="0" i="0" dirty="0" err="1">
                <a:solidFill>
                  <a:srgbClr val="444444"/>
                </a:solidFill>
                <a:effectLst/>
                <a:latin typeface="Nunito"/>
              </a:rPr>
              <a:t>Zaphenath-Paneah</a:t>
            </a:r>
            <a:endParaRPr lang="en-US" b="0" i="0" dirty="0">
              <a:solidFill>
                <a:srgbClr val="444444"/>
              </a:solidFill>
              <a:effectLst/>
              <a:latin typeface="Nunito"/>
            </a:endParaRPr>
          </a:p>
          <a:p>
            <a:pPr marL="731520" lvl="1" indent="-274320"/>
            <a:r>
              <a:rPr lang="en-US" b="0" i="0" dirty="0">
                <a:solidFill>
                  <a:srgbClr val="444444"/>
                </a:solidFill>
                <a:effectLst/>
                <a:latin typeface="Nunito"/>
              </a:rPr>
              <a:t>Daniel to </a:t>
            </a:r>
            <a:r>
              <a:rPr lang="en-US" b="0" i="0" dirty="0" err="1">
                <a:solidFill>
                  <a:srgbClr val="444444"/>
                </a:solidFill>
                <a:effectLst/>
                <a:latin typeface="Nunito"/>
              </a:rPr>
              <a:t>Belteshazar</a:t>
            </a:r>
            <a:endParaRPr lang="en-US" b="0" i="0" dirty="0">
              <a:solidFill>
                <a:srgbClr val="444444"/>
              </a:solidFill>
              <a:effectLst/>
              <a:latin typeface="Nunito"/>
            </a:endParaRPr>
          </a:p>
          <a:p>
            <a:pPr marL="731520" lvl="1" indent="-274320"/>
            <a:r>
              <a:rPr lang="en-US" b="0" i="0" dirty="0">
                <a:solidFill>
                  <a:srgbClr val="444444"/>
                </a:solidFill>
                <a:effectLst/>
                <a:latin typeface="Nunito"/>
              </a:rPr>
              <a:t>Hananiah to Shadrach</a:t>
            </a:r>
          </a:p>
          <a:p>
            <a:pPr marL="731520" lvl="1" indent="-274320"/>
            <a:r>
              <a:rPr lang="en-US" b="0" i="0" dirty="0" err="1">
                <a:solidFill>
                  <a:srgbClr val="444444"/>
                </a:solidFill>
                <a:effectLst/>
                <a:latin typeface="Nunito"/>
              </a:rPr>
              <a:t>Mishael</a:t>
            </a:r>
            <a:r>
              <a:rPr lang="en-US" b="0" i="0" dirty="0">
                <a:solidFill>
                  <a:srgbClr val="444444"/>
                </a:solidFill>
                <a:effectLst/>
                <a:latin typeface="Nunito"/>
              </a:rPr>
              <a:t> to </a:t>
            </a:r>
            <a:r>
              <a:rPr lang="en-US" b="0" i="0" dirty="0" err="1">
                <a:solidFill>
                  <a:srgbClr val="444444"/>
                </a:solidFill>
                <a:effectLst/>
                <a:latin typeface="Nunito"/>
              </a:rPr>
              <a:t>Mishach</a:t>
            </a:r>
            <a:endParaRPr lang="en-US" b="0" i="0" dirty="0">
              <a:solidFill>
                <a:srgbClr val="444444"/>
              </a:solidFill>
              <a:effectLst/>
              <a:latin typeface="Nunito"/>
            </a:endParaRPr>
          </a:p>
          <a:p>
            <a:pPr marL="731520" lvl="1" indent="-274320"/>
            <a:r>
              <a:rPr lang="en-US" b="0" dirty="0"/>
              <a:t>Azariah to Abednego</a:t>
            </a:r>
          </a:p>
          <a:p>
            <a:pPr marL="274320" indent="-274320"/>
            <a:endParaRPr lang="en-US" b="0" dirty="0"/>
          </a:p>
          <a:p>
            <a:pPr marL="274320" indent="-274320"/>
            <a:r>
              <a:rPr lang="en-US" b="1" dirty="0"/>
              <a:t>B4: </a:t>
            </a:r>
          </a:p>
          <a:p>
            <a:pPr marL="274320" indent="-274320"/>
            <a:r>
              <a:rPr lang="en-US" b="0" dirty="0"/>
              <a:t>1.  When God changes a name, it is an indication of the character or mission to which He wants you to aspire.</a:t>
            </a:r>
          </a:p>
          <a:p>
            <a:pPr marL="274320" indent="-274320"/>
            <a:r>
              <a:rPr lang="en-US" b="0" dirty="0"/>
              <a:t>2.  Jacob the deceiver was changed to Israel the overcomer.</a:t>
            </a:r>
          </a:p>
          <a:p>
            <a:pPr marL="274320" indent="-274320"/>
            <a:r>
              <a:rPr lang="en-US" b="0" dirty="0"/>
              <a:t>3.  Simon the listener was changed to Peter the stone.</a:t>
            </a:r>
          </a:p>
          <a:p>
            <a:pPr marL="274320" indent="-274320"/>
            <a:r>
              <a:rPr lang="en-US" b="0" dirty="0"/>
              <a:t>4.  Saul a Hebrew name was changed to Paul a Roman name.</a:t>
            </a:r>
          </a:p>
          <a:p>
            <a:pPr marL="274320" indent="-274320"/>
            <a:r>
              <a:rPr lang="en-US" b="0" dirty="0"/>
              <a:t>5.  Paul’s Roman name fit his mission to the gentile world.</a:t>
            </a:r>
          </a:p>
          <a:p>
            <a:pPr marL="274320" indent="-274320"/>
            <a:r>
              <a:rPr lang="en-US" b="0" dirty="0"/>
              <a:t>6.  Other name changes often reflected a change in cultural surroundings or status.</a:t>
            </a:r>
          </a:p>
          <a:p>
            <a:pPr marL="274320" indent="-274320"/>
            <a:r>
              <a:rPr lang="en-US" b="0" dirty="0"/>
              <a:t>7.  Pagan kings would give pagan names to help assimilate Hebrews into their pagan cultures.</a:t>
            </a:r>
          </a:p>
          <a:p>
            <a:pPr marL="274320" indent="-274320"/>
            <a:r>
              <a:rPr lang="en-US" b="0" dirty="0"/>
              <a:t>8.  Do you think God may have a new name for those who are born again?</a:t>
            </a:r>
          </a:p>
          <a:p>
            <a:pPr marL="274320" indent="-274320"/>
            <a:r>
              <a:rPr lang="en-US" b="1" dirty="0"/>
              <a:t>Revelation 2:17 KJV  </a:t>
            </a:r>
            <a:r>
              <a:rPr lang="en-US" b="0" dirty="0"/>
              <a:t>He that hath an ear, let him hear what the Spirit saith unto the churches; To him that </a:t>
            </a:r>
            <a:r>
              <a:rPr lang="en-US" b="0" dirty="0" err="1"/>
              <a:t>overcometh</a:t>
            </a:r>
            <a:r>
              <a:rPr lang="en-US" b="0" dirty="0"/>
              <a:t> will I give to eat of the hidden manna, and will give him a white stone, and in the stone a new name written, which no man </a:t>
            </a:r>
            <a:r>
              <a:rPr lang="en-US" b="0" dirty="0" err="1"/>
              <a:t>knoweth</a:t>
            </a:r>
            <a:r>
              <a:rPr lang="en-US" b="0" dirty="0"/>
              <a:t> saving he that </a:t>
            </a:r>
            <a:r>
              <a:rPr lang="en-US" b="0" dirty="0" err="1"/>
              <a:t>receiveth</a:t>
            </a:r>
            <a:r>
              <a:rPr lang="en-US" b="0" dirty="0"/>
              <a:t> it.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49341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dirty="0"/>
              <a:t>[See notes on linked slide.]</a:t>
            </a:r>
          </a:p>
          <a:p>
            <a:pPr marL="274320" indent="-274320"/>
            <a:endParaRPr lang="en-US" dirty="0"/>
          </a:p>
          <a:p>
            <a:pPr marL="274320" indent="-274320"/>
            <a:r>
              <a:rPr lang="en-US" b="1" dirty="0"/>
              <a:t>B2:</a:t>
            </a:r>
          </a:p>
          <a:p>
            <a:pPr marL="274320" indent="-274320"/>
            <a:r>
              <a:rPr lang="en-US" dirty="0"/>
              <a:t>[See notes on linked slide.]</a:t>
            </a:r>
          </a:p>
          <a:p>
            <a:pPr marL="274320" indent="-274320"/>
            <a:endParaRPr lang="en-US" dirty="0"/>
          </a:p>
          <a:p>
            <a:pPr marL="274320" indent="-274320"/>
            <a:r>
              <a:rPr lang="en-US" b="1" dirty="0"/>
              <a:t>B3:</a:t>
            </a:r>
          </a:p>
          <a:p>
            <a:pPr marL="274320" indent="-274320"/>
            <a:r>
              <a:rPr lang="en-US" dirty="0"/>
              <a:t>1.  In Hebrew, the proper term for making a covenant between two parties was to “cut a covenant.”</a:t>
            </a:r>
          </a:p>
          <a:p>
            <a:pPr marL="274320" indent="-274320"/>
            <a:r>
              <a:rPr lang="en-US" dirty="0"/>
              <a:t>2.  That term was derived from the practice described here of sacrificing these animals and cutting them in two.</a:t>
            </a:r>
          </a:p>
          <a:p>
            <a:pPr marL="274320" indent="-274320"/>
            <a:r>
              <a:rPr lang="en-US" dirty="0"/>
              <a:t>3.  The SDA Bible commentary describes the significance of this ritual in these words:</a:t>
            </a:r>
          </a:p>
          <a:p>
            <a:pPr marL="731520" lvl="1" indent="-274320"/>
            <a:r>
              <a:rPr lang="en-US" dirty="0"/>
              <a:t>“Those entering into the covenant were to walk between the divided pieces, symbolically vowing perpetual obedience to the provisions thus solemnly agreed upon.  The lives of the animals pledged the lives of those participating in the covenant.”  </a:t>
            </a:r>
          </a:p>
          <a:p>
            <a:pPr marL="274320" indent="-274320"/>
            <a:r>
              <a:rPr lang="en-US" dirty="0"/>
              <a:t>4.  So the vow was, “May I be as dead as these animals if I do not keep my promise in this covenant.”</a:t>
            </a:r>
          </a:p>
          <a:p>
            <a:pPr marL="274320" indent="-274320"/>
            <a:endParaRPr lang="en-US" dirty="0"/>
          </a:p>
          <a:p>
            <a:pPr marL="274320" indent="-274320"/>
            <a:r>
              <a:rPr lang="en-US" b="1" dirty="0"/>
              <a:t>B4:</a:t>
            </a:r>
          </a:p>
          <a:p>
            <a:pPr marL="274320" indent="-274320"/>
            <a:r>
              <a:rPr lang="en-US" dirty="0"/>
              <a:t>[See notes on linked slide.]</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7</a:t>
            </a:fld>
            <a:endParaRPr lang="en-US" dirty="0"/>
          </a:p>
        </p:txBody>
      </p:sp>
    </p:spTree>
    <p:extLst>
      <p:ext uri="{BB962C8B-B14F-4D97-AF65-F5344CB8AC3E}">
        <p14:creationId xmlns:p14="http://schemas.microsoft.com/office/powerpoint/2010/main" val="1185596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8</a:t>
            </a:fld>
            <a:endParaRPr lang="en-US" dirty="0"/>
          </a:p>
        </p:txBody>
      </p:sp>
    </p:spTree>
    <p:extLst>
      <p:ext uri="{BB962C8B-B14F-4D97-AF65-F5344CB8AC3E}">
        <p14:creationId xmlns:p14="http://schemas.microsoft.com/office/powerpoint/2010/main" val="3220353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9</a:t>
            </a:fld>
            <a:endParaRPr lang="en-US" dirty="0"/>
          </a:p>
        </p:txBody>
      </p:sp>
    </p:spTree>
    <p:extLst>
      <p:ext uri="{BB962C8B-B14F-4D97-AF65-F5344CB8AC3E}">
        <p14:creationId xmlns:p14="http://schemas.microsoft.com/office/powerpoint/2010/main" val="1562704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67373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Now if you read the actual Hebrew text for this passage, what would you find for the word LORD?</a:t>
            </a:r>
          </a:p>
          <a:p>
            <a:pPr marL="274320" indent="-274320"/>
            <a:r>
              <a:rPr lang="en-US" b="0" dirty="0"/>
              <a:t>1.  You would find four Hebrew letters: YHWH, which today we would pronounce Yahweh.</a:t>
            </a:r>
          </a:p>
          <a:p>
            <a:pPr marL="274320" indent="-274320"/>
            <a:r>
              <a:rPr lang="en-US" b="0" dirty="0"/>
              <a:t>2.  When the Hebrews wrote, they wrote only the consonants, no vowels.</a:t>
            </a:r>
          </a:p>
          <a:p>
            <a:pPr marL="274320" indent="-274320"/>
            <a:r>
              <a:rPr lang="en-US" b="0" dirty="0"/>
              <a:t>3.  Well, how do you pronounce something with no vowels?  You can’t.</a:t>
            </a:r>
          </a:p>
          <a:p>
            <a:pPr marL="274320" indent="-274320"/>
            <a:r>
              <a:rPr lang="en-US" b="0" dirty="0"/>
              <a:t>4.  But apparently, the pronunciation was handed down by word of mouth.</a:t>
            </a:r>
          </a:p>
          <a:p>
            <a:pPr marL="274320" indent="-274320"/>
            <a:r>
              <a:rPr lang="en-US" b="0" dirty="0"/>
              <a:t>5.  Much later, around 600 AD, a groups of scholars and copyists called the </a:t>
            </a:r>
            <a:r>
              <a:rPr lang="en-US" b="0" dirty="0" err="1"/>
              <a:t>Masoretes</a:t>
            </a:r>
            <a:r>
              <a:rPr lang="en-US" b="0" dirty="0"/>
              <a:t> added vowel markings to indicate how the text was usually read.</a:t>
            </a:r>
          </a:p>
          <a:p>
            <a:pPr marL="274320" indent="-274320"/>
            <a:r>
              <a:rPr lang="en-US" b="0" dirty="0"/>
              <a:t>6.  The vowel “</a:t>
            </a:r>
            <a:r>
              <a:rPr lang="en-US" b="0" dirty="0" err="1"/>
              <a:t>pointings</a:t>
            </a:r>
            <a:r>
              <a:rPr lang="en-US" b="0" dirty="0"/>
              <a:t>” were little markings usually below the consonant letters that indicated what vowels to use.</a:t>
            </a:r>
          </a:p>
          <a:p>
            <a:pPr marL="274320" indent="-274320"/>
            <a:endParaRPr lang="en-US" b="0" dirty="0"/>
          </a:p>
          <a:p>
            <a:pPr marL="274320" indent="-274320"/>
            <a:r>
              <a:rPr lang="en-US" b="1" dirty="0"/>
              <a:t>Q2:  So why did they translate YHWH into LORD?</a:t>
            </a:r>
          </a:p>
          <a:p>
            <a:pPr marL="274320" indent="-274320"/>
            <a:r>
              <a:rPr lang="en-US" b="0" dirty="0"/>
              <a:t>1.  Well, the Hebrew scribes felt that the name of God was too holy to pronounce.</a:t>
            </a:r>
          </a:p>
          <a:p>
            <a:pPr marL="274320" indent="-274320"/>
            <a:r>
              <a:rPr lang="en-US" b="0" dirty="0"/>
              <a:t>2.  Nobody wanted to blaspheme God by mispronouncing His proper name.</a:t>
            </a:r>
          </a:p>
          <a:p>
            <a:pPr marL="274320" indent="-274320"/>
            <a:r>
              <a:rPr lang="en-US" b="0" dirty="0"/>
              <a:t>3.  So when they came to YHWH, the reader would say another name rather than pronounce the sacred personal name of God.</a:t>
            </a:r>
          </a:p>
          <a:p>
            <a:pPr marL="274320" indent="-274320"/>
            <a:r>
              <a:rPr lang="en-US" b="0" dirty="0"/>
              <a:t>4.  In English translations, this comes across as using all capitals to spell LORD rather than YHWH.</a:t>
            </a:r>
          </a:p>
          <a:p>
            <a:pPr marL="274320" indent="-274320"/>
            <a:r>
              <a:rPr lang="en-US" b="0" dirty="0"/>
              <a:t>5.  In Hebrew, after vowel </a:t>
            </a:r>
            <a:r>
              <a:rPr lang="en-US" b="0" dirty="0" err="1"/>
              <a:t>pointings</a:t>
            </a:r>
            <a:r>
              <a:rPr lang="en-US" b="0" dirty="0"/>
              <a:t> were introduced, they substituted the vowels for Adonai, meaning “Lord,” between the consonants for Yahweh.</a:t>
            </a:r>
          </a:p>
          <a:p>
            <a:pPr marL="274320" indent="-274320"/>
            <a:r>
              <a:rPr lang="en-US" b="0" dirty="0"/>
              <a:t>6.  This made it be pronounced in Hebrew as “</a:t>
            </a:r>
            <a:r>
              <a:rPr lang="en-US" b="0" dirty="0" err="1"/>
              <a:t>Yahowah</a:t>
            </a:r>
            <a:r>
              <a:rPr lang="en-US" b="0" dirty="0"/>
              <a:t>” which they knew was not the right pronunciation.</a:t>
            </a:r>
          </a:p>
          <a:p>
            <a:pPr marL="274320" indent="-274320"/>
            <a:r>
              <a:rPr lang="en-US" b="0" dirty="0"/>
              <a:t>7.  This came over into English as </a:t>
            </a:r>
            <a:r>
              <a:rPr lang="en-US" b="0" dirty="0" err="1"/>
              <a:t>Jahovah</a:t>
            </a:r>
            <a:r>
              <a:rPr lang="en-US" b="0" dirty="0"/>
              <a:t> or Jehovah.  </a:t>
            </a:r>
          </a:p>
          <a:p>
            <a:pPr marL="274320" indent="-274320"/>
            <a:r>
              <a:rPr lang="en-US" b="0" dirty="0"/>
              <a:t>8.  Scholars believe the best pronunciation of YHWH is Yahweh, although we cannot be certain.</a:t>
            </a:r>
          </a:p>
          <a:p>
            <a:pPr marL="274320" indent="-274320"/>
            <a:r>
              <a:rPr lang="en-US" b="0" dirty="0"/>
              <a:t>9.  Almost all translations use LORD to translate YHWH.</a:t>
            </a:r>
          </a:p>
          <a:p>
            <a:pPr marL="274320" indent="-274320"/>
            <a:r>
              <a:rPr lang="en-US" b="0" dirty="0"/>
              <a:t>10. A few, like the American Standard Version use Jehovah.</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3663915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does God identify himself to Moses here?</a:t>
            </a:r>
          </a:p>
          <a:p>
            <a:pPr marL="274320" indent="-274320"/>
            <a:r>
              <a:rPr lang="en-US" b="0" dirty="0"/>
              <a:t>1.  He identifies himself by two names: “I AM” and “Yahweh.”</a:t>
            </a:r>
          </a:p>
          <a:p>
            <a:pPr marL="274320" indent="-274320"/>
            <a:r>
              <a:rPr lang="en-US" b="0" dirty="0"/>
              <a:t>2.  We get Yahweh from LORD in verse 15.</a:t>
            </a:r>
          </a:p>
          <a:p>
            <a:pPr marL="274320" indent="-274320"/>
            <a:r>
              <a:rPr lang="en-US" b="0" dirty="0"/>
              <a:t>3.  And He explains them both by saying, “I AM who I AM.”</a:t>
            </a:r>
          </a:p>
          <a:p>
            <a:pPr marL="274320" indent="-274320"/>
            <a:endParaRPr lang="en-US" b="0" dirty="0"/>
          </a:p>
          <a:p>
            <a:pPr marL="274320" indent="-274320"/>
            <a:r>
              <a:rPr lang="en-US" b="1" dirty="0"/>
              <a:t>Q2: What do you think God is saying here about himself?</a:t>
            </a:r>
          </a:p>
          <a:p>
            <a:pPr marL="274320" indent="-274320"/>
            <a:r>
              <a:rPr lang="en-US" b="0" dirty="0"/>
              <a:t>1.  He is the one who always is.</a:t>
            </a:r>
          </a:p>
          <a:p>
            <a:pPr marL="274320" indent="-274320"/>
            <a:r>
              <a:rPr lang="en-US" b="0" dirty="0"/>
              <a:t>2.  He is the ever present, self-existent, ever living God.</a:t>
            </a:r>
          </a:p>
          <a:p>
            <a:pPr marL="274320" indent="-274320"/>
            <a:r>
              <a:rPr lang="en-US" b="0" dirty="0"/>
              <a:t>3.  He always has been, always will be; He has no beginning, no end.</a:t>
            </a:r>
          </a:p>
          <a:p>
            <a:pPr marL="274320" indent="-274320"/>
            <a:r>
              <a:rPr lang="en-US" b="0" i="0" dirty="0">
                <a:solidFill>
                  <a:srgbClr val="151515"/>
                </a:solidFill>
                <a:effectLst/>
                <a:latin typeface="Helvetica" panose="020B0604020202020204" pitchFamily="34" charset="0"/>
              </a:rPr>
              <a:t>4.  Both I AM and YHWH are forms of the same verb, “to be.’</a:t>
            </a:r>
          </a:p>
          <a:p>
            <a:pPr marL="274320" indent="-274320"/>
            <a:r>
              <a:rPr lang="en-US" b="0" i="0" dirty="0">
                <a:solidFill>
                  <a:srgbClr val="151515"/>
                </a:solidFill>
                <a:effectLst/>
                <a:latin typeface="Helvetica" panose="020B0604020202020204" pitchFamily="34" charset="0"/>
              </a:rPr>
              <a:t>5.  The Hebrew word for “I AM” is “</a:t>
            </a:r>
            <a:r>
              <a:rPr lang="en-US" b="0" i="0" dirty="0" err="1">
                <a:solidFill>
                  <a:srgbClr val="151515"/>
                </a:solidFill>
                <a:effectLst/>
                <a:latin typeface="Helvetica" panose="020B0604020202020204" pitchFamily="34" charset="0"/>
              </a:rPr>
              <a:t>haya</a:t>
            </a:r>
            <a:r>
              <a:rPr lang="en-US" b="0" i="0" dirty="0">
                <a:solidFill>
                  <a:srgbClr val="151515"/>
                </a:solidFill>
                <a:effectLst/>
                <a:latin typeface="Helvetica" panose="020B0604020202020204" pitchFamily="34" charset="0"/>
              </a:rPr>
              <a:t>” (haw-yaw) which is the Hebrew verb “to be.”</a:t>
            </a:r>
          </a:p>
          <a:p>
            <a:pPr marL="274320" indent="-274320"/>
            <a:r>
              <a:rPr lang="en-US" b="0" i="0" dirty="0">
                <a:solidFill>
                  <a:srgbClr val="151515"/>
                </a:solidFill>
                <a:effectLst/>
                <a:latin typeface="Helvetica" panose="020B0604020202020204" pitchFamily="34" charset="0"/>
              </a:rPr>
              <a:t>6.  The third-person form of the verb “to be” is “he is.”</a:t>
            </a:r>
          </a:p>
          <a:p>
            <a:pPr marL="274320" indent="-274320"/>
            <a:r>
              <a:rPr lang="en-US" b="0" i="0" dirty="0">
                <a:solidFill>
                  <a:srgbClr val="151515"/>
                </a:solidFill>
                <a:effectLst/>
                <a:latin typeface="Helvetica" panose="020B0604020202020204" pitchFamily="34" charset="0"/>
              </a:rPr>
              <a:t>7.  And it is the third person form of this verb that becomes Yahweh.</a:t>
            </a:r>
          </a:p>
          <a:p>
            <a:pPr marL="274320" indent="-274320"/>
            <a:r>
              <a:rPr lang="en-US" b="0" i="0" dirty="0">
                <a:solidFill>
                  <a:srgbClr val="151515"/>
                </a:solidFill>
                <a:effectLst/>
                <a:latin typeface="Helvetica" panose="020B0604020202020204" pitchFamily="34" charset="0"/>
              </a:rPr>
              <a:t>8.  When God says His name, He says “I AM.”</a:t>
            </a:r>
          </a:p>
          <a:p>
            <a:pPr marL="274320" indent="-274320"/>
            <a:r>
              <a:rPr lang="en-US" b="0" i="0" dirty="0">
                <a:solidFill>
                  <a:srgbClr val="151515"/>
                </a:solidFill>
                <a:effectLst/>
                <a:latin typeface="Helvetica" panose="020B0604020202020204" pitchFamily="34" charset="0"/>
              </a:rPr>
              <a:t>9.  When Moses says His name, he can say, “He is.” </a:t>
            </a:r>
          </a:p>
          <a:p>
            <a:pPr marL="274320" indent="-274320"/>
            <a:r>
              <a:rPr lang="en-US" b="0" i="0" dirty="0">
                <a:solidFill>
                  <a:srgbClr val="151515"/>
                </a:solidFill>
                <a:effectLst/>
                <a:latin typeface="Helvetica" panose="020B0604020202020204" pitchFamily="34" charset="0"/>
              </a:rPr>
              <a:t>10. Or when He quotes God, he can say God says His name is “I AM.”</a:t>
            </a:r>
          </a:p>
          <a:p>
            <a:pPr marL="274320" indent="-274320"/>
            <a:r>
              <a:rPr lang="en-US" b="0" dirty="0"/>
              <a:t>11. So the name Yahweh is intended by God to signify God saying “I AM” to the people.</a:t>
            </a:r>
          </a:p>
          <a:p>
            <a:pPr marL="274320" indent="-274320"/>
            <a:r>
              <a:rPr lang="en-US" b="0" dirty="0"/>
              <a:t>12. He is the ever present, self-existent, eternal God.</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13</a:t>
            </a:fld>
            <a:endParaRPr lang="en-US" dirty="0"/>
          </a:p>
        </p:txBody>
      </p:sp>
    </p:spTree>
    <p:extLst>
      <p:ext uri="{BB962C8B-B14F-4D97-AF65-F5344CB8AC3E}">
        <p14:creationId xmlns:p14="http://schemas.microsoft.com/office/powerpoint/2010/main" val="308208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Hebrew words are translated to give us “Almighty God?”</a:t>
            </a:r>
          </a:p>
          <a:p>
            <a:pPr marL="274320" indent="-274320"/>
            <a:r>
              <a:rPr lang="en-US" dirty="0"/>
              <a:t>1.  The two Hebrew words are “El” meaning God, and “</a:t>
            </a:r>
            <a:r>
              <a:rPr lang="en-US" dirty="0" err="1"/>
              <a:t>saday</a:t>
            </a:r>
            <a:r>
              <a:rPr lang="en-US" dirty="0"/>
              <a:t>” (</a:t>
            </a:r>
            <a:r>
              <a:rPr lang="en-US" b="0" i="0" dirty="0">
                <a:solidFill>
                  <a:srgbClr val="0A0A0A"/>
                </a:solidFill>
                <a:effectLst/>
                <a:latin typeface="arial" panose="020B0604020202020204" pitchFamily="34" charset="0"/>
              </a:rPr>
              <a:t>shad-dah'-</a:t>
            </a:r>
            <a:r>
              <a:rPr lang="en-US" b="0" i="0" dirty="0" err="1">
                <a:solidFill>
                  <a:srgbClr val="0A0A0A"/>
                </a:solidFill>
                <a:effectLst/>
                <a:latin typeface="arial" panose="020B0604020202020204" pitchFamily="34" charset="0"/>
              </a:rPr>
              <a:t>ee</a:t>
            </a:r>
            <a:r>
              <a:rPr lang="en-US" b="0" i="0" dirty="0">
                <a:solidFill>
                  <a:srgbClr val="0A0A0A"/>
                </a:solidFill>
                <a:effectLst/>
                <a:latin typeface="arial" panose="020B0604020202020204" pitchFamily="34" charset="0"/>
              </a:rPr>
              <a:t> </a:t>
            </a:r>
            <a:r>
              <a:rPr lang="en-US" b="0" i="0" u="none" strike="noStrike" dirty="0">
                <a:solidFill>
                  <a:srgbClr val="39547F"/>
                </a:solidFill>
                <a:effectLst/>
                <a:latin typeface="arial" panose="020B0604020202020204" pitchFamily="34" charset="0"/>
              </a:rPr>
              <a:t>(Key)) meaning almighty.</a:t>
            </a:r>
          </a:p>
          <a:p>
            <a:pPr marL="274320" indent="-274320"/>
            <a:r>
              <a:rPr lang="en-US" b="0" i="0" u="none" strike="noStrike" dirty="0">
                <a:solidFill>
                  <a:srgbClr val="39547F"/>
                </a:solidFill>
                <a:effectLst/>
                <a:latin typeface="arial" panose="020B0604020202020204" pitchFamily="34" charset="0"/>
              </a:rPr>
              <a:t>2.  So in this text we would say Shaddai El: Almighty God.</a:t>
            </a:r>
          </a:p>
          <a:p>
            <a:pPr marL="274320" indent="-274320"/>
            <a:r>
              <a:rPr lang="en-US" b="0" i="0" u="none" strike="noStrike" dirty="0">
                <a:solidFill>
                  <a:srgbClr val="39547F"/>
                </a:solidFill>
                <a:effectLst/>
                <a:latin typeface="arial" panose="020B0604020202020204" pitchFamily="34" charset="0"/>
              </a:rPr>
              <a:t>3.  More commonly we would say El Shaddai: God almighty.</a:t>
            </a:r>
          </a:p>
          <a:p>
            <a:pPr marL="274320" indent="-274320"/>
            <a:endParaRPr lang="en-US" b="0" i="0" u="none" strike="noStrike" dirty="0">
              <a:solidFill>
                <a:srgbClr val="39547F"/>
              </a:solidFill>
              <a:effectLst/>
              <a:latin typeface="arial" panose="020B0604020202020204" pitchFamily="34" charset="0"/>
            </a:endParaRPr>
          </a:p>
          <a:p>
            <a:pPr marL="274320" indent="-274320"/>
            <a:r>
              <a:rPr lang="en-US" b="1" i="0" u="none" strike="noStrike" dirty="0">
                <a:solidFill>
                  <a:srgbClr val="39547F"/>
                </a:solidFill>
                <a:effectLst/>
                <a:latin typeface="arial" panose="020B0604020202020204" pitchFamily="34" charset="0"/>
              </a:rPr>
              <a:t>Q2: What happened to Abraham when he was 99 years old?  What promise did God make to him?</a:t>
            </a:r>
          </a:p>
          <a:p>
            <a:pPr marL="274320" indent="-274320"/>
            <a:r>
              <a:rPr lang="en-US" b="0" i="0" u="none" strike="noStrike" dirty="0">
                <a:solidFill>
                  <a:srgbClr val="39547F"/>
                </a:solidFill>
                <a:effectLst/>
                <a:latin typeface="arial" panose="020B0604020202020204" pitchFamily="34" charset="0"/>
              </a:rPr>
              <a:t>1.  The promise was that even though he was an old man married to an old woman, who at 90 was past the child bearing years and barren at that, that he would have a son by her.</a:t>
            </a:r>
          </a:p>
          <a:p>
            <a:pPr marL="274320" indent="-274320"/>
            <a:endParaRPr lang="en-US" b="0" i="0" u="none" strike="noStrike" dirty="0">
              <a:solidFill>
                <a:srgbClr val="39547F"/>
              </a:solidFill>
              <a:effectLst/>
              <a:latin typeface="arial" panose="020B0604020202020204" pitchFamily="34" charset="0"/>
            </a:endParaRPr>
          </a:p>
          <a:p>
            <a:pPr marL="274320" indent="-274320"/>
            <a:r>
              <a:rPr lang="en-US" b="1" i="0" u="none" strike="noStrike" dirty="0">
                <a:solidFill>
                  <a:srgbClr val="39547F"/>
                </a:solidFill>
                <a:effectLst/>
                <a:latin typeface="arial" panose="020B0604020202020204" pitchFamily="34" charset="0"/>
              </a:rPr>
              <a:t>Q3: Why, in that circumstance, would God use this particular name for Himself?</a:t>
            </a:r>
          </a:p>
          <a:p>
            <a:pPr marL="274320" indent="-274320"/>
            <a:r>
              <a:rPr lang="en-US" dirty="0"/>
              <a:t>1.  To believe that promise, Abraham needed to be reminded that he served an almighty God.</a:t>
            </a:r>
          </a:p>
          <a:p>
            <a:pPr marL="274320" indent="-274320"/>
            <a:r>
              <a:rPr lang="en-US" dirty="0"/>
              <a:t>2.  Only such a God could fulfill such a promise.</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531926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are the promises of Stage 1 of the Abrahamic covenant.</a:t>
            </a:r>
          </a:p>
          <a:p>
            <a:pPr marL="274320" indent="-274320"/>
            <a:r>
              <a:rPr lang="en-US" b="0" dirty="0"/>
              <a:t>1.  These are basically promises of blessing that God would give to Abraham and his descendants.</a:t>
            </a:r>
          </a:p>
          <a:p>
            <a:pPr marL="274320" indent="-274320"/>
            <a:r>
              <a:rPr lang="en-US" b="0" dirty="0"/>
              <a:t>2.  God would make him a great nation.</a:t>
            </a:r>
          </a:p>
          <a:p>
            <a:pPr marL="274320" indent="-274320"/>
            <a:r>
              <a:rPr lang="en-US" b="0" dirty="0"/>
              <a:t>3.  God would bless him and make his name great.</a:t>
            </a:r>
          </a:p>
          <a:p>
            <a:pPr marL="274320" indent="-274320"/>
            <a:r>
              <a:rPr lang="en-US" b="0" dirty="0"/>
              <a:t>4.  God would make Abraham a blessing.</a:t>
            </a:r>
          </a:p>
          <a:p>
            <a:pPr marL="274320" indent="-274320"/>
            <a:r>
              <a:rPr lang="en-US" b="0" dirty="0"/>
              <a:t>5.  God would bless those who blessed Abraham.</a:t>
            </a:r>
          </a:p>
          <a:p>
            <a:pPr marL="274320" indent="-274320"/>
            <a:r>
              <a:rPr lang="en-US" b="0" dirty="0"/>
              <a:t>6.  And finally, God would bless all families of the earth through Abraham.</a:t>
            </a:r>
          </a:p>
          <a:p>
            <a:pPr marL="274320" indent="-274320"/>
            <a:r>
              <a:rPr lang="en-US" b="0" dirty="0"/>
              <a:t>7.  We understand this final promise to be fulfilled through Abrahams most famous descendant, Jesus of Nazareth.</a:t>
            </a:r>
          </a:p>
          <a:p>
            <a:pPr marL="274320" indent="-274320"/>
            <a:r>
              <a:rPr lang="en-US" b="0" dirty="0"/>
              <a:t>8.  It is Jesus who died for the sins of the world and offers to bless those who receive Him with eternal life.</a:t>
            </a:r>
          </a:p>
          <a:p>
            <a:pPr marL="274320" indent="-274320"/>
            <a:endParaRPr lang="en-US" b="0" dirty="0"/>
          </a:p>
          <a:p>
            <a:pPr marL="274320" indent="-274320"/>
            <a:r>
              <a:rPr lang="en-US" b="1" dirty="0"/>
              <a:t>Q2: What was Abraham’s obligation in receiving this covenant?</a:t>
            </a:r>
          </a:p>
          <a:p>
            <a:pPr marL="274320" indent="-274320"/>
            <a:r>
              <a:rPr lang="en-US" b="0" dirty="0"/>
              <a:t>1.  He had to exercise faith in Yahweh to lead him to a new land, and he had to obey the voice of the Lord to move out, not knowing where he was going.</a:t>
            </a:r>
          </a:p>
          <a:p>
            <a:pPr marL="274320" indent="-274320"/>
            <a:r>
              <a:rPr lang="en-US" b="1" dirty="0"/>
              <a:t>Hebrews 11:8 NKJV </a:t>
            </a:r>
            <a:r>
              <a:rPr lang="en-US" b="0" dirty="0"/>
              <a:t>- By faith Abraham obeyed when he was called to go out to the place which he would receive as an inheritance. And he went out, not knowing where he was going.</a:t>
            </a:r>
          </a:p>
          <a:p>
            <a:pPr marL="274320" indent="-274320"/>
            <a:r>
              <a:rPr lang="en-US" dirty="0"/>
              <a:t>2.  It took faith to trust that God would lead him to the right place.</a:t>
            </a:r>
          </a:p>
          <a:p>
            <a:pPr marL="274320" indent="-274320"/>
            <a:r>
              <a:rPr lang="en-US" dirty="0"/>
              <a:t>3.  And his obedience proved that his faith was genuine.</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69721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God’s promise to Abraham in verses 5 and 6?</a:t>
            </a:r>
          </a:p>
          <a:p>
            <a:pPr marL="274320" indent="-274320"/>
            <a:r>
              <a:rPr lang="en-US" b="0" dirty="0"/>
              <a:t>1.  God confirms the promise to make of Abraham a great nation.</a:t>
            </a:r>
          </a:p>
          <a:p>
            <a:pPr marL="274320" indent="-274320"/>
            <a:r>
              <a:rPr lang="en-US" b="0" dirty="0"/>
              <a:t>2.  Here he promises him that His descendants will be like the stars of the heavens.</a:t>
            </a:r>
          </a:p>
          <a:p>
            <a:pPr marL="274320" indent="-274320"/>
            <a:r>
              <a:rPr lang="en-US" b="0" dirty="0"/>
              <a:t>3.  I presume God meant the stars that Abraham could see, because he asked him to count them.</a:t>
            </a:r>
          </a:p>
          <a:p>
            <a:pPr marL="274320" indent="-274320"/>
            <a:r>
              <a:rPr lang="en-US" b="0" dirty="0"/>
              <a:t>4.  Today it is estimated that there are at least 100 billion galaxies each containing roughly 100 billion stars each.</a:t>
            </a:r>
          </a:p>
          <a:p>
            <a:pPr marL="274320" indent="-274320"/>
            <a:r>
              <a:rPr lang="en-US" b="0" dirty="0"/>
              <a:t>5.  That would be 10</a:t>
            </a:r>
            <a:r>
              <a:rPr lang="en-US" b="0" baseline="30000" dirty="0"/>
              <a:t>22</a:t>
            </a:r>
            <a:r>
              <a:rPr lang="en-US" b="0" baseline="0" dirty="0"/>
              <a:t> stars.  </a:t>
            </a:r>
          </a:p>
          <a:p>
            <a:pPr marL="274320" indent="-274320"/>
            <a:r>
              <a:rPr lang="en-US" b="0" baseline="0" dirty="0"/>
              <a:t>6.  If that were people, it would be way too many for planet earth.</a:t>
            </a:r>
          </a:p>
          <a:p>
            <a:pPr marL="274320" indent="-274320"/>
            <a:endParaRPr lang="en-US" b="0" baseline="0" dirty="0"/>
          </a:p>
          <a:p>
            <a:pPr marL="274320" indent="-274320"/>
            <a:r>
              <a:rPr lang="en-US" b="1" dirty="0"/>
              <a:t>Q2: What was God’s covenant promise in verses 17-18?</a:t>
            </a:r>
          </a:p>
          <a:p>
            <a:pPr marL="274320" indent="-274320"/>
            <a:r>
              <a:rPr lang="en-US" b="0" dirty="0"/>
              <a:t>1.  God promised Abraham’s descendants the land between the Nile and Euphrates rivers.</a:t>
            </a:r>
          </a:p>
          <a:p>
            <a:pPr marL="274320" indent="-274320"/>
            <a:r>
              <a:rPr lang="en-US" b="0" dirty="0"/>
              <a:t>2.  Now Israel never occupied the full extent of that land.</a:t>
            </a:r>
          </a:p>
          <a:p>
            <a:pPr marL="274320" indent="-274320"/>
            <a:r>
              <a:rPr lang="en-US" b="0" dirty="0"/>
              <a:t>3.  But perhaps if they had been faithful to God their territory would have been larger.</a:t>
            </a:r>
          </a:p>
          <a:p>
            <a:pPr marL="274320" indent="-274320"/>
            <a:r>
              <a:rPr lang="en-US" b="0" dirty="0"/>
              <a:t>4.  In the intervening verses, there are some additional promises God makes to Abraham.</a:t>
            </a:r>
          </a:p>
          <a:p>
            <a:pPr marL="274320" indent="-274320"/>
            <a:r>
              <a:rPr lang="en-US" b="0" dirty="0"/>
              <a:t>5.  God promised Abraham that he would die at a good old age.</a:t>
            </a:r>
          </a:p>
          <a:p>
            <a:pPr marL="274320" indent="-274320"/>
            <a:r>
              <a:rPr lang="en-US" b="0" dirty="0"/>
              <a:t>6.  He promised that He would bring back Abraham’s descendants from Egypt after 400 years.</a:t>
            </a:r>
          </a:p>
          <a:p>
            <a:pPr marL="274320" indent="-274320"/>
            <a:endParaRPr lang="en-US" b="0" dirty="0"/>
          </a:p>
          <a:p>
            <a:pPr marL="274320" indent="-274320"/>
            <a:r>
              <a:rPr lang="en-US" b="1" dirty="0"/>
              <a:t>Q3: What were Abrahams’ obligations for this covenant?</a:t>
            </a:r>
          </a:p>
          <a:p>
            <a:pPr marL="274320" indent="-274320"/>
            <a:r>
              <a:rPr lang="en-US" b="0" dirty="0"/>
              <a:t>1.  To seal the covenant, God instructed Abraham to kill some animals, cut some in two, arrange the pieces just so, and they would both pass between the pieces.</a:t>
            </a:r>
          </a:p>
          <a:p>
            <a:pPr marL="274320" indent="-274320"/>
            <a:r>
              <a:rPr lang="en-US" b="0" dirty="0"/>
              <a:t>2.  God appeared as a torch and a burning oven passing between the pieces.</a:t>
            </a:r>
          </a:p>
          <a:p>
            <a:pPr marL="274320" indent="-274320"/>
            <a:r>
              <a:rPr lang="en-US" b="0" dirty="0"/>
              <a:t>3.  Abraham followed God’s instructions on what animals to sacrifice and how to arrange the pieces.</a:t>
            </a:r>
          </a:p>
          <a:p>
            <a:pPr marL="274320" indent="-274320"/>
            <a:r>
              <a:rPr lang="en-US" b="0" dirty="0"/>
              <a:t>4.  This was the common custom of the times for making a covenant and sealing it with blood.</a:t>
            </a:r>
          </a:p>
          <a:p>
            <a:pPr marL="274320" indent="-274320"/>
            <a:r>
              <a:rPr lang="en-US" b="0" dirty="0"/>
              <a:t>5.  But beyond that, I think we find the obligation desired by God in verse 6: [read]</a:t>
            </a:r>
          </a:p>
          <a:p>
            <a:pPr marL="274320" indent="-274320"/>
            <a:r>
              <a:rPr lang="en-US" b="0" dirty="0"/>
              <a:t>6.  God’s desire for Abraham was to believe the word of the Lord.</a:t>
            </a:r>
          </a:p>
          <a:p>
            <a:pPr marL="274320" indent="-274320"/>
            <a:r>
              <a:rPr lang="en-US" b="0" dirty="0"/>
              <a:t>7.  Not just God’s word in the Abrahamic covenant and the additional promises God made to him.</a:t>
            </a:r>
          </a:p>
          <a:p>
            <a:pPr marL="274320" indent="-274320"/>
            <a:r>
              <a:rPr lang="en-US" b="0" dirty="0"/>
              <a:t>8.  But in the everlasting covenant of salvation where God’s promise of salvation by grace is received by faith.</a:t>
            </a:r>
          </a:p>
          <a:p>
            <a:pPr marL="274320" indent="-274320"/>
            <a:r>
              <a:rPr lang="en-US" b="0" dirty="0"/>
              <a:t>9.  Only in that covenant can our sins be forgiven and we be accounted as righteous.</a:t>
            </a:r>
          </a:p>
          <a:p>
            <a:pPr marL="274320" indent="-274320"/>
            <a:endParaRPr lang="en-US" b="0"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2660997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lnSpc>
                <a:spcPct val="80000"/>
              </a:lnSpc>
            </a:pPr>
            <a:r>
              <a:rPr lang="en-US" altLang="en-US" sz="1200" b="1" dirty="0"/>
              <a:t>Q1: What elements of the covenant blessing are repeated in this text?</a:t>
            </a:r>
          </a:p>
          <a:p>
            <a:pPr marL="274320" indent="-274320">
              <a:lnSpc>
                <a:spcPct val="80000"/>
              </a:lnSpc>
            </a:pPr>
            <a:r>
              <a:rPr lang="en-US" sz="1200" b="0" dirty="0"/>
              <a:t>1.  First, God’s promise to make of Abraham a great nation and multiply his descendants.</a:t>
            </a:r>
          </a:p>
          <a:p>
            <a:pPr marL="274320" indent="-274320">
              <a:lnSpc>
                <a:spcPct val="80000"/>
              </a:lnSpc>
            </a:pPr>
            <a:r>
              <a:rPr lang="en-US" b="0" dirty="0"/>
              <a:t>2.  Second, God’s promise to give his descendants the land of Canaan.</a:t>
            </a:r>
          </a:p>
          <a:p>
            <a:pPr marL="274320" indent="-274320">
              <a:lnSpc>
                <a:spcPct val="80000"/>
              </a:lnSpc>
            </a:pPr>
            <a:r>
              <a:rPr lang="en-US" b="0" dirty="0"/>
              <a:t>3.  These blessings are an integral part of God’s covenant with Abraham.</a:t>
            </a:r>
          </a:p>
          <a:p>
            <a:pPr marL="274320" indent="-274320">
              <a:lnSpc>
                <a:spcPct val="80000"/>
              </a:lnSpc>
            </a:pPr>
            <a:r>
              <a:rPr lang="en-US" b="0" dirty="0"/>
              <a:t>4.  God also changes Abram’s name to Abraham, signifying God’s plans and promises to make him the father of many nations.</a:t>
            </a:r>
          </a:p>
          <a:p>
            <a:pPr marL="274320" indent="-274320">
              <a:lnSpc>
                <a:spcPct val="80000"/>
              </a:lnSpc>
            </a:pPr>
            <a:endParaRPr lang="en-US" b="0" dirty="0"/>
          </a:p>
          <a:p>
            <a:pPr marL="274320" indent="-274320">
              <a:lnSpc>
                <a:spcPct val="80000"/>
              </a:lnSpc>
            </a:pPr>
            <a:r>
              <a:rPr lang="en-US" b="1" dirty="0"/>
              <a:t>Q2: What is Abraham’s obligation under the covenant according to verse 10?</a:t>
            </a:r>
          </a:p>
          <a:p>
            <a:pPr marL="274320" indent="-274320">
              <a:lnSpc>
                <a:spcPct val="80000"/>
              </a:lnSpc>
            </a:pPr>
            <a:r>
              <a:rPr lang="en-US" b="0" dirty="0"/>
              <a:t>1.  His obligation was to make sure all the males in his family and among his descendants were circumcised.</a:t>
            </a:r>
          </a:p>
          <a:p>
            <a:pPr marL="274320" indent="-274320">
              <a:lnSpc>
                <a:spcPct val="80000"/>
              </a:lnSpc>
            </a:pPr>
            <a:r>
              <a:rPr lang="en-US" b="0" dirty="0"/>
              <a:t>2.  This was a physical sign that set apart Abraham’s physical descendants from the surrounding nations.</a:t>
            </a:r>
          </a:p>
          <a:p>
            <a:pPr marL="274320" indent="-274320">
              <a:lnSpc>
                <a:spcPct val="80000"/>
              </a:lnSpc>
            </a:pPr>
            <a:r>
              <a:rPr lang="en-US" b="0" dirty="0"/>
              <a:t>3.  It was a sign of obedience to God and a reminder that they were the chosen covenant people.</a:t>
            </a:r>
          </a:p>
          <a:p>
            <a:pPr marL="274320" indent="-274320">
              <a:lnSpc>
                <a:spcPct val="80000"/>
              </a:lnSpc>
            </a:pPr>
            <a:r>
              <a:rPr lang="en-US" b="0" dirty="0"/>
              <a:t>4.  Eventually it became a sign of surrender to the will of God and a recognition of our inability to hide from Him.</a:t>
            </a:r>
          </a:p>
          <a:p>
            <a:pPr marL="274320" indent="-274320">
              <a:lnSpc>
                <a:spcPct val="80000"/>
              </a:lnSpc>
            </a:pPr>
            <a:r>
              <a:rPr lang="en-US" b="0" dirty="0"/>
              <a:t>5.  There are several texts in the OT and the NT that mention circumcision of the heart.</a:t>
            </a:r>
          </a:p>
          <a:p>
            <a:pPr marL="274320" indent="-274320">
              <a:lnSpc>
                <a:spcPct val="80000"/>
              </a:lnSpc>
            </a:pPr>
            <a:r>
              <a:rPr lang="en-US" b="1" dirty="0"/>
              <a:t>Deuteronomy 10:16 NKJV</a:t>
            </a:r>
            <a:r>
              <a:rPr lang="en-US" b="0" dirty="0"/>
              <a:t> - "Therefore circumcise the foreskin of your heart, and be stiff-necked no longer.</a:t>
            </a:r>
          </a:p>
          <a:p>
            <a:pPr marL="274320" indent="-274320">
              <a:lnSpc>
                <a:spcPct val="80000"/>
              </a:lnSpc>
            </a:pPr>
            <a:r>
              <a:rPr lang="en-US" b="0" dirty="0"/>
              <a:t>6.  This is basically saying, don’t try to cover your sins, confess them and surrender to the will of God.</a:t>
            </a:r>
          </a:p>
          <a:p>
            <a:pPr marL="274320" indent="-274320">
              <a:lnSpc>
                <a:spcPct val="80000"/>
              </a:lnSpc>
            </a:pPr>
            <a:endParaRPr lang="en-US" b="0" dirty="0"/>
          </a:p>
          <a:p>
            <a:pPr marL="274320" indent="-274320">
              <a:lnSpc>
                <a:spcPct val="80000"/>
              </a:lnSpc>
            </a:pPr>
            <a:r>
              <a:rPr lang="en-US" b="0" dirty="0"/>
              <a:t>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1354588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By NT times, what does Paul have to say about the importance of the rite of circumcision?</a:t>
            </a:r>
          </a:p>
          <a:p>
            <a:pPr marL="274320" indent="-274320"/>
            <a:r>
              <a:rPr lang="en-US" b="0" dirty="0"/>
              <a:t>1.  It has no significance, no importance.</a:t>
            </a:r>
          </a:p>
          <a:p>
            <a:pPr marL="274320" indent="-274320"/>
            <a:r>
              <a:rPr lang="en-US" b="0" dirty="0"/>
              <a:t>2.  It is nothing; it avails nothing.</a:t>
            </a:r>
          </a:p>
          <a:p>
            <a:pPr marL="274320" indent="-274320"/>
            <a:r>
              <a:rPr lang="en-US" b="0" dirty="0"/>
              <a:t>3.  Circumcision is nothing; what matters is the keeping of God’s commandments.</a:t>
            </a:r>
          </a:p>
          <a:p>
            <a:pPr marL="274320" indent="-274320"/>
            <a:r>
              <a:rPr lang="en-US" b="0" dirty="0"/>
              <a:t>4.  That is a clear statement that circumcision is no longer a commandment of God.</a:t>
            </a:r>
          </a:p>
          <a:p>
            <a:pPr marL="274320" indent="-274320"/>
            <a:r>
              <a:rPr lang="en-US" b="0" dirty="0"/>
              <a:t>5.  It has no moral value.</a:t>
            </a:r>
          </a:p>
          <a:p>
            <a:pPr marL="274320" indent="-274320"/>
            <a:endParaRPr lang="en-US" b="0" dirty="0"/>
          </a:p>
          <a:p>
            <a:pPr marL="274320" indent="-274320"/>
            <a:r>
              <a:rPr lang="en-US" b="1" dirty="0"/>
              <a:t>Q2: What is important now instead of circumcision?</a:t>
            </a:r>
          </a:p>
          <a:p>
            <a:pPr marL="274320" indent="-274320"/>
            <a:r>
              <a:rPr lang="en-US" b="0" dirty="0"/>
              <a:t>1.  Having faith that works by love.</a:t>
            </a:r>
          </a:p>
          <a:p>
            <a:pPr marL="274320" indent="-274320"/>
            <a:r>
              <a:rPr lang="en-US" b="0" dirty="0"/>
              <a:t>2.  Being a new creature in Christ.</a:t>
            </a:r>
          </a:p>
          <a:p>
            <a:pPr marL="274320" indent="-274320"/>
            <a:r>
              <a:rPr lang="en-US" b="0" dirty="0"/>
              <a:t>3.  Keeping the commandments of God because we have been born again and God’s law is written on our hearts.</a:t>
            </a:r>
          </a:p>
          <a:p>
            <a:pPr marL="274320" indent="-274320"/>
            <a:endParaRPr lang="en-US" b="0" dirty="0"/>
          </a:p>
          <a:p>
            <a:pPr marL="274320" indent="-274320"/>
            <a:r>
              <a:rPr lang="en-US" b="1" dirty="0"/>
              <a:t>Q3: Why is circumcision no longer important?</a:t>
            </a:r>
          </a:p>
          <a:p>
            <a:pPr marL="274320" indent="-274320"/>
            <a:r>
              <a:rPr lang="en-US" b="0" dirty="0"/>
              <a:t>1.  Because God is no longer working through the physical descendants of Abraham.</a:t>
            </a:r>
          </a:p>
          <a:p>
            <a:pPr marL="274320" indent="-274320"/>
            <a:r>
              <a:rPr lang="en-US" b="0" dirty="0"/>
              <a:t>2.  He is working through spiritual Israel, those who have received Christ as their Savior and Lord.</a:t>
            </a:r>
          </a:p>
          <a:p>
            <a:pPr marL="274320" indent="-274320"/>
            <a:r>
              <a:rPr lang="en-US" b="0" dirty="0"/>
              <a:t>3.  Those who have faith in Him are the true descendants of faithful Abraham.</a:t>
            </a:r>
          </a:p>
          <a:p>
            <a:pPr marL="274320" indent="-274320"/>
            <a:r>
              <a:rPr lang="en-US" b="1" dirty="0"/>
              <a:t>Galatians 3:28-29 KJV </a:t>
            </a:r>
            <a:r>
              <a:rPr lang="en-US" b="0" dirty="0"/>
              <a:t>- There is neither Jew nor Greek, there is neither bond nor free, there is neither male nor female: for ye are all one in Christ Jesus. </a:t>
            </a:r>
            <a:r>
              <a:rPr lang="en-US" b="0" baseline="30000" dirty="0"/>
              <a:t>29</a:t>
            </a:r>
            <a:r>
              <a:rPr lang="en-US" b="0" dirty="0"/>
              <a:t> And if ye be Christ's, then are ye Abraham's seed, and heirs according to the promise. </a:t>
            </a:r>
          </a:p>
          <a:p>
            <a:pPr marL="274320" indent="-274320"/>
            <a:r>
              <a:rPr lang="en-US" b="0" dirty="0"/>
              <a:t>4.  When Israel rejected their Messiah, God rejected physical Israel as His chosen people.</a:t>
            </a:r>
          </a:p>
          <a:p>
            <a:pPr marL="274320" indent="-274320"/>
            <a:r>
              <a:rPr lang="en-US" b="0" dirty="0"/>
              <a:t>5.  “Your house is left to you desolate.”</a:t>
            </a:r>
          </a:p>
          <a:p>
            <a:pPr marL="274320" indent="-274320"/>
            <a:r>
              <a:rPr lang="en-US" b="0" dirty="0"/>
              <a:t>6.  They refused to receive the One God had ordained to forgive their sins and reconcile them to God.</a:t>
            </a:r>
          </a:p>
          <a:p>
            <a:pPr marL="274320" indent="-274320"/>
            <a:r>
              <a:rPr lang="en-US" b="0" dirty="0"/>
              <a:t>7.  Instead He began to work with a remnant who received Jesus Christ as their Savior.</a:t>
            </a:r>
          </a:p>
          <a:p>
            <a:pPr marL="274320" indent="-274320"/>
            <a:r>
              <a:rPr lang="en-US" b="0" dirty="0"/>
              <a:t>8.  The believers in the everlasting covenant of salvation by grace through faith became the new treasured possession of God and His new chosen people.</a:t>
            </a:r>
          </a:p>
          <a:p>
            <a:pPr marL="274320" indent="-274320"/>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92934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was Abraham’s obligation in all the covenants with Yahweh?</a:t>
            </a:r>
          </a:p>
          <a:p>
            <a:pPr marL="274320" indent="-274320"/>
            <a:r>
              <a:rPr lang="en-US" b="0" dirty="0"/>
              <a:t>1.  To keep the way of the Lord.</a:t>
            </a:r>
          </a:p>
          <a:p>
            <a:pPr marL="274320" indent="-274320"/>
            <a:r>
              <a:rPr lang="en-US" b="0" dirty="0"/>
              <a:t>2.  To do justice and judgment.</a:t>
            </a:r>
          </a:p>
          <a:p>
            <a:pPr marL="274320" indent="-274320"/>
            <a:r>
              <a:rPr lang="en-US" b="0" dirty="0"/>
              <a:t>3.  The NIV says to do what is “right and just.”</a:t>
            </a:r>
          </a:p>
          <a:p>
            <a:pPr marL="274320" indent="-274320"/>
            <a:r>
              <a:rPr lang="en-US" b="0" dirty="0"/>
              <a:t>4.  Doing what is right and just implies keeping the commandments of God.</a:t>
            </a:r>
          </a:p>
          <a:p>
            <a:pPr marL="274320" indent="-274320"/>
            <a:endParaRPr lang="en-US" b="0" dirty="0"/>
          </a:p>
          <a:p>
            <a:pPr marL="274320" indent="-274320"/>
            <a:r>
              <a:rPr lang="en-US" b="1" dirty="0"/>
              <a:t>Q2: What is implied by the last phrase?  What if Abraham had not obeyed and done what is right and just?</a:t>
            </a:r>
          </a:p>
          <a:p>
            <a:pPr marL="274320" indent="-274320"/>
            <a:r>
              <a:rPr lang="en-US" b="0" dirty="0"/>
              <a:t>1.  The implication is that the Lord would not have brought upon him all that He had promised.</a:t>
            </a:r>
          </a:p>
          <a:p>
            <a:pPr marL="274320" indent="-274320"/>
            <a:endParaRPr lang="en-US" b="0" dirty="0"/>
          </a:p>
          <a:p>
            <a:pPr marL="274320" indent="-274320"/>
            <a:r>
              <a:rPr lang="en-US" b="1" dirty="0"/>
              <a:t>Q3: While the 10 commandments were not given until the time of Moses, do you think Abraham was acquainted with the commandments of God?</a:t>
            </a:r>
          </a:p>
          <a:p>
            <a:pPr marL="274320" indent="-274320"/>
            <a:r>
              <a:rPr lang="en-US" b="0" dirty="0"/>
              <a:t>1.  Absolutely.</a:t>
            </a:r>
          </a:p>
          <a:p>
            <a:pPr marL="274320" indent="-274320"/>
            <a:r>
              <a:rPr lang="en-US" b="0" dirty="0"/>
              <a:t>2.  In the days of Isaac, God reminded him of the covenant he had made with his father Abraham.</a:t>
            </a:r>
          </a:p>
          <a:p>
            <a:pPr marL="274320" indent="-274320"/>
            <a:r>
              <a:rPr lang="en-US" b="0" dirty="0"/>
              <a:t>3.  Note these words, God speaking:</a:t>
            </a:r>
          </a:p>
          <a:p>
            <a:pPr marL="274320" indent="-274320"/>
            <a:r>
              <a:rPr lang="en-US" b="0" dirty="0"/>
              <a:t>[Go to next slide.]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3543398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0" dirty="0"/>
              <a:t>1.  Here we see that Abraham was obedient to the commandments of the Lord.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28363442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91319708"/>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9089207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2892050"/>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1867552756"/>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1551080"/>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3517942951"/>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191260"/>
      </p:ext>
    </p:extLst>
  </p:cSld>
  <p:clrMap bg1="dk2" tx1="lt1" bg2="dk1" tx2="lt2" accent1="accent1" accent2="accent2" accent3="accent3" accent4="accent4" accent5="accent5" accent6="accent6" hlink="hlink" folHlink="folHlink"/>
  <p:sldLayoutIdLst>
    <p:sldLayoutId id="2147486573"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4408403"/>
      </p:ext>
    </p:extLst>
  </p:cSld>
  <p:clrMap bg1="dk2" tx1="lt1" bg2="dk1" tx2="lt2" accent1="accent1" accent2="accent2" accent3="accent3" accent4="accent4" accent5="accent5" accent6="accent6" hlink="hlink" folHlink="folHlink"/>
  <p:sldLayoutIdLst>
    <p:sldLayoutId id="2147486609" r:id="rId1"/>
    <p:sldLayoutId id="2147486610" r:id="rId2"/>
    <p:sldLayoutId id="2147486611" r:id="rId3"/>
    <p:sldLayoutId id="2147486612" r:id="rId4"/>
    <p:sldLayoutId id="2147486613"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2.jpg"/><Relationship Id="rId7" Type="http://schemas.openxmlformats.org/officeDocument/2006/relationships/slide" Target="slide1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C2156-862E-46FD-9E02-341E899DE13B}"/>
              </a:ext>
            </a:extLst>
          </p:cNvPr>
          <p:cNvSpPr>
            <a:spLocks noGrp="1"/>
          </p:cNvSpPr>
          <p:nvPr>
            <p:ph type="ctrTitle"/>
          </p:nvPr>
        </p:nvSpPr>
        <p:spPr/>
        <p:txBody>
          <a:bodyPr/>
          <a:lstStyle/>
          <a:p>
            <a:r>
              <a:rPr lang="en-US" dirty="0"/>
              <a:t>The Promise:</a:t>
            </a:r>
            <a:br>
              <a:rPr lang="en-US" dirty="0"/>
            </a:br>
            <a:r>
              <a:rPr lang="en-US" sz="3200" dirty="0"/>
              <a:t>God’s Everlasting Covenant</a:t>
            </a:r>
          </a:p>
        </p:txBody>
      </p:sp>
      <p:sp>
        <p:nvSpPr>
          <p:cNvPr id="3" name="Subtitle 2">
            <a:extLst>
              <a:ext uri="{FF2B5EF4-FFF2-40B4-BE49-F238E27FC236}">
                <a16:creationId xmlns:a16="http://schemas.microsoft.com/office/drawing/2014/main" id="{F3862DA4-E74A-4D63-84C9-1800BBC4D497}"/>
              </a:ext>
            </a:extLst>
          </p:cNvPr>
          <p:cNvSpPr>
            <a:spLocks noGrp="1"/>
          </p:cNvSpPr>
          <p:nvPr>
            <p:ph type="subTitle" idx="1"/>
          </p:nvPr>
        </p:nvSpPr>
        <p:spPr/>
        <p:txBody>
          <a:bodyPr/>
          <a:lstStyle/>
          <a:p>
            <a:r>
              <a:rPr lang="en-US" dirty="0"/>
              <a:t>Lesson 4</a:t>
            </a:r>
          </a:p>
          <a:p>
            <a:r>
              <a:rPr lang="en-US" dirty="0"/>
              <a:t>An Everlasting Covenant</a:t>
            </a:r>
          </a:p>
        </p:txBody>
      </p:sp>
    </p:spTree>
    <p:extLst>
      <p:ext uri="{BB962C8B-B14F-4D97-AF65-F5344CB8AC3E}">
        <p14:creationId xmlns:p14="http://schemas.microsoft.com/office/powerpoint/2010/main" val="998856025"/>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B0701-1554-4BF1-9A73-44B767B93CB8}"/>
              </a:ext>
            </a:extLst>
          </p:cNvPr>
          <p:cNvSpPr>
            <a:spLocks noGrp="1"/>
          </p:cNvSpPr>
          <p:nvPr>
            <p:ph type="title"/>
          </p:nvPr>
        </p:nvSpPr>
        <p:spPr/>
        <p:txBody>
          <a:bodyPr/>
          <a:lstStyle/>
          <a:p>
            <a:r>
              <a:rPr lang="en-US" dirty="0"/>
              <a:t>Memory Text</a:t>
            </a:r>
            <a:br>
              <a:rPr lang="en-US" dirty="0"/>
            </a:br>
            <a:r>
              <a:rPr lang="en-US" dirty="0"/>
              <a:t>Genesis 17:7 RSV</a:t>
            </a:r>
          </a:p>
        </p:txBody>
      </p:sp>
      <p:sp>
        <p:nvSpPr>
          <p:cNvPr id="3" name="Content Placeholder 2">
            <a:extLst>
              <a:ext uri="{FF2B5EF4-FFF2-40B4-BE49-F238E27FC236}">
                <a16:creationId xmlns:a16="http://schemas.microsoft.com/office/drawing/2014/main" id="{AAA4DF83-35FB-45A7-B0D6-A284D4CA3BE4}"/>
              </a:ext>
            </a:extLst>
          </p:cNvPr>
          <p:cNvSpPr>
            <a:spLocks noGrp="1"/>
          </p:cNvSpPr>
          <p:nvPr>
            <p:ph idx="1"/>
          </p:nvPr>
        </p:nvSpPr>
        <p:spPr/>
        <p:txBody>
          <a:bodyPr>
            <a:normAutofit fontScale="77500" lnSpcReduction="20000"/>
          </a:bodyPr>
          <a:lstStyle/>
          <a:p>
            <a:r>
              <a:rPr lang="en-US" dirty="0"/>
              <a:t>And I [God] will establish my covenant between me and you [Abraham] and your descendants after you throughout their generations for an everlasting covenant, to be God to you and to your descendants after you.</a:t>
            </a:r>
          </a:p>
          <a:p>
            <a:r>
              <a:rPr lang="en-US" dirty="0"/>
              <a:t>Who did God intend to be the parties to this covenant?</a:t>
            </a:r>
          </a:p>
          <a:p>
            <a:r>
              <a:rPr lang="en-US" dirty="0"/>
              <a:t>What was God’s intent for the duration of this covenant?</a:t>
            </a:r>
          </a:p>
          <a:p>
            <a:r>
              <a:rPr lang="en-US" dirty="0"/>
              <a:t>How does this covenant, called “AN everlasting covenant” relate to “THE everlasting covenant” of salvation by grace through faith?</a:t>
            </a:r>
          </a:p>
        </p:txBody>
      </p:sp>
    </p:spTree>
    <p:extLst>
      <p:ext uri="{BB962C8B-B14F-4D97-AF65-F5344CB8AC3E}">
        <p14:creationId xmlns:p14="http://schemas.microsoft.com/office/powerpoint/2010/main" val="3438864885"/>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2C5E0-81AA-4803-84B3-F33831929ED3}"/>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332B31C8-BBD4-42F3-9529-08206333BDFA}"/>
              </a:ext>
            </a:extLst>
          </p:cNvPr>
          <p:cNvSpPr>
            <a:spLocks noGrp="1"/>
          </p:cNvSpPr>
          <p:nvPr>
            <p:ph idx="1"/>
          </p:nvPr>
        </p:nvSpPr>
        <p:spPr>
          <a:xfrm>
            <a:off x="3505200" y="1676400"/>
            <a:ext cx="5562600" cy="5181600"/>
          </a:xfrm>
        </p:spPr>
        <p:txBody>
          <a:bodyPr>
            <a:normAutofit fontScale="85000" lnSpcReduction="10000"/>
          </a:bodyPr>
          <a:lstStyle/>
          <a:p>
            <a:pPr marL="274320" indent="-274320"/>
            <a:r>
              <a:rPr lang="en-US" dirty="0"/>
              <a:t>In order to preserve a knowledge of God in an increasingly sinful world, God made a three-stage covenant with Abraham and his descendants to be His chosen people through which God could make His everlasting covenant of salvation available to mankind.</a:t>
            </a:r>
          </a:p>
          <a:p>
            <a:pPr lvl="1"/>
            <a:r>
              <a:rPr lang="en-US" dirty="0"/>
              <a:t>Names of God</a:t>
            </a:r>
          </a:p>
          <a:p>
            <a:pPr lvl="1"/>
            <a:r>
              <a:rPr lang="en-US" dirty="0"/>
              <a:t>Names, Meanings, and Changes</a:t>
            </a:r>
          </a:p>
          <a:p>
            <a:pPr lvl="1"/>
            <a:r>
              <a:rPr lang="en-US" dirty="0"/>
              <a:t>Abrahamic Covenant </a:t>
            </a:r>
          </a:p>
          <a:p>
            <a:pPr lvl="1"/>
            <a:r>
              <a:rPr lang="en-US" dirty="0"/>
              <a:t>Summary</a:t>
            </a:r>
          </a:p>
          <a:p>
            <a:pPr lvl="1"/>
            <a:endParaRPr lang="en-US" dirty="0"/>
          </a:p>
        </p:txBody>
      </p:sp>
    </p:spTree>
    <p:extLst>
      <p:ext uri="{BB962C8B-B14F-4D97-AF65-F5344CB8AC3E}">
        <p14:creationId xmlns:p14="http://schemas.microsoft.com/office/powerpoint/2010/main" val="151240656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556482" name="Rectangle 2">
            <a:extLst>
              <a:ext uri="{FF2B5EF4-FFF2-40B4-BE49-F238E27FC236}">
                <a16:creationId xmlns:a16="http://schemas.microsoft.com/office/drawing/2014/main" id="{A858BA55-4103-4E68-8829-39B941DCD169}"/>
              </a:ext>
            </a:extLst>
          </p:cNvPr>
          <p:cNvSpPr>
            <a:spLocks noGrp="1" noChangeArrowheads="1"/>
          </p:cNvSpPr>
          <p:nvPr>
            <p:ph type="title"/>
          </p:nvPr>
        </p:nvSpPr>
        <p:spPr/>
        <p:txBody>
          <a:bodyPr/>
          <a:lstStyle/>
          <a:p>
            <a:r>
              <a:rPr lang="en-US" altLang="en-US" dirty="0"/>
              <a:t>Names of God</a:t>
            </a:r>
          </a:p>
        </p:txBody>
      </p:sp>
      <p:sp>
        <p:nvSpPr>
          <p:cNvPr id="1556483" name="Rectangle 3">
            <a:extLst>
              <a:ext uri="{FF2B5EF4-FFF2-40B4-BE49-F238E27FC236}">
                <a16:creationId xmlns:a16="http://schemas.microsoft.com/office/drawing/2014/main" id="{4109192C-43CE-4611-93E2-B99E804EC09A}"/>
              </a:ext>
            </a:extLst>
          </p:cNvPr>
          <p:cNvSpPr>
            <a:spLocks noGrp="1" noChangeArrowheads="1"/>
          </p:cNvSpPr>
          <p:nvPr>
            <p:ph type="body" idx="1"/>
          </p:nvPr>
        </p:nvSpPr>
        <p:spPr>
          <a:xfrm>
            <a:off x="3505200" y="1676400"/>
            <a:ext cx="5638800" cy="5029200"/>
          </a:xfrm>
        </p:spPr>
        <p:txBody>
          <a:bodyPr>
            <a:normAutofit fontScale="85000" lnSpcReduction="10000"/>
          </a:bodyPr>
          <a:lstStyle/>
          <a:p>
            <a:r>
              <a:rPr lang="en-US" altLang="en-US" dirty="0"/>
              <a:t>How did the Lord reveal His name to Abraham in </a:t>
            </a:r>
            <a:r>
              <a:rPr lang="en-US" altLang="en-US" dirty="0">
                <a:hlinkClick r:id="rId4" action="ppaction://hlinksldjump"/>
              </a:rPr>
              <a:t>Gen 15:7</a:t>
            </a:r>
            <a:r>
              <a:rPr lang="en-US" altLang="en-US" dirty="0"/>
              <a:t>?</a:t>
            </a:r>
          </a:p>
          <a:p>
            <a:r>
              <a:rPr lang="en-US" altLang="en-US" dirty="0"/>
              <a:t>How did God later identify himself to Moses at the burning bush? (</a:t>
            </a:r>
            <a:r>
              <a:rPr lang="en-US" altLang="en-US" dirty="0">
                <a:hlinkClick r:id="rId5" action="ppaction://hlinksldjump"/>
              </a:rPr>
              <a:t>Ex 3:13-1</a:t>
            </a:r>
            <a:r>
              <a:rPr lang="en-US" altLang="en-US" dirty="0"/>
              <a:t>5)</a:t>
            </a:r>
          </a:p>
          <a:p>
            <a:r>
              <a:rPr lang="en-US" altLang="en-US" dirty="0"/>
              <a:t>What name does God use for Himself when He makes a covenant with Abraham in </a:t>
            </a:r>
            <a:r>
              <a:rPr lang="en-US" altLang="en-US" dirty="0">
                <a:hlinkClick r:id="rId6" action="ppaction://hlinksldjump"/>
              </a:rPr>
              <a:t>Genesis 17:1</a:t>
            </a:r>
            <a:r>
              <a:rPr lang="en-US" altLang="en-US" dirty="0"/>
              <a:t>?</a:t>
            </a:r>
          </a:p>
          <a:p>
            <a:r>
              <a:rPr lang="en-US" altLang="en-US" dirty="0"/>
              <a:t>Recognizing “El” as a name for God, what Bible names can you think of that include these two letters together?</a:t>
            </a:r>
          </a:p>
          <a:p>
            <a:endParaRPr lang="en-US" altLang="en-US" sz="2400" dirty="0"/>
          </a:p>
        </p:txBody>
      </p:sp>
    </p:spTree>
    <p:extLst>
      <p:ext uri="{BB962C8B-B14F-4D97-AF65-F5344CB8AC3E}">
        <p14:creationId xmlns:p14="http://schemas.microsoft.com/office/powerpoint/2010/main" val="743902284"/>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Names and Meanings</a:t>
            </a:r>
          </a:p>
        </p:txBody>
      </p:sp>
      <p:sp>
        <p:nvSpPr>
          <p:cNvPr id="3" name="Content Placeholder 2"/>
          <p:cNvSpPr>
            <a:spLocks noGrp="1"/>
          </p:cNvSpPr>
          <p:nvPr>
            <p:ph idx="1"/>
          </p:nvPr>
        </p:nvSpPr>
        <p:spPr/>
        <p:txBody>
          <a:bodyPr>
            <a:normAutofit fontScale="92500" lnSpcReduction="20000"/>
          </a:bodyPr>
          <a:lstStyle/>
          <a:p>
            <a:r>
              <a:rPr lang="en-US" dirty="0"/>
              <a:t>How did the importance of names in Bible times differ from their importance in our society today?</a:t>
            </a:r>
          </a:p>
          <a:p>
            <a:r>
              <a:rPr lang="en-US" dirty="0"/>
              <a:t>How did Mary and Joseph choose the name Jesus?</a:t>
            </a:r>
          </a:p>
          <a:p>
            <a:r>
              <a:rPr lang="en-US" dirty="0"/>
              <a:t>What did the name Jesus mean?</a:t>
            </a:r>
          </a:p>
          <a:p>
            <a:r>
              <a:rPr lang="en-US" dirty="0"/>
              <a:t>Are you aware of the meaning of your own name or of the names you gave to your children?</a:t>
            </a:r>
          </a:p>
          <a:p>
            <a:endParaRPr lang="en-US" dirty="0"/>
          </a:p>
        </p:txBody>
      </p:sp>
    </p:spTree>
    <p:extLst>
      <p:ext uri="{BB962C8B-B14F-4D97-AF65-F5344CB8AC3E}">
        <p14:creationId xmlns:p14="http://schemas.microsoft.com/office/powerpoint/2010/main" val="1450958317"/>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Names and Changes</a:t>
            </a:r>
          </a:p>
        </p:txBody>
      </p:sp>
      <p:sp>
        <p:nvSpPr>
          <p:cNvPr id="3" name="Content Placeholder 2"/>
          <p:cNvSpPr>
            <a:spLocks noGrp="1"/>
          </p:cNvSpPr>
          <p:nvPr>
            <p:ph idx="1"/>
          </p:nvPr>
        </p:nvSpPr>
        <p:spPr/>
        <p:txBody>
          <a:bodyPr>
            <a:normAutofit fontScale="85000" lnSpcReduction="20000"/>
          </a:bodyPr>
          <a:lstStyle/>
          <a:p>
            <a:r>
              <a:rPr lang="en-US" altLang="en-US" dirty="0"/>
              <a:t>How old was Abraham and how many children did he have when God changed his name?</a:t>
            </a:r>
          </a:p>
          <a:p>
            <a:r>
              <a:rPr lang="en-US" altLang="en-US" dirty="0"/>
              <a:t>What did the name change signify?</a:t>
            </a:r>
          </a:p>
          <a:p>
            <a:pPr lvl="1"/>
            <a:r>
              <a:rPr lang="en-US" altLang="en-US" dirty="0"/>
              <a:t>Abram = exalted father; </a:t>
            </a:r>
          </a:p>
          <a:p>
            <a:pPr lvl="1"/>
            <a:r>
              <a:rPr lang="en-US" altLang="en-US" dirty="0"/>
              <a:t>Abraham = father of many.  </a:t>
            </a:r>
          </a:p>
          <a:p>
            <a:pPr lvl="1"/>
            <a:r>
              <a:rPr lang="en-US" altLang="en-US" dirty="0"/>
              <a:t>Sarai = contentious</a:t>
            </a:r>
          </a:p>
          <a:p>
            <a:pPr lvl="1"/>
            <a:r>
              <a:rPr lang="en-US" altLang="en-US" dirty="0"/>
              <a:t>Sarah = princess</a:t>
            </a:r>
          </a:p>
          <a:p>
            <a:r>
              <a:rPr lang="en-US" altLang="en-US" dirty="0"/>
              <a:t>What other examples can you remember of people’s names in the Bible that were changed?</a:t>
            </a:r>
          </a:p>
          <a:p>
            <a:r>
              <a:rPr lang="en-US" altLang="en-US" dirty="0"/>
              <a:t>What was the significance of a name change?</a:t>
            </a:r>
          </a:p>
          <a:p>
            <a:pPr marL="0" indent="0">
              <a:buNone/>
            </a:pPr>
            <a:endParaRPr lang="en-US" altLang="en-US" dirty="0"/>
          </a:p>
          <a:p>
            <a:endParaRPr lang="en-US" altLang="en-US" dirty="0"/>
          </a:p>
          <a:p>
            <a:endParaRPr lang="en-US" altLang="en-US" dirty="0"/>
          </a:p>
        </p:txBody>
      </p:sp>
    </p:spTree>
    <p:extLst>
      <p:ext uri="{BB962C8B-B14F-4D97-AF65-F5344CB8AC3E}">
        <p14:creationId xmlns:p14="http://schemas.microsoft.com/office/powerpoint/2010/main" val="3091843596"/>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897C-9139-47B7-A61B-3353D5DF5512}"/>
              </a:ext>
            </a:extLst>
          </p:cNvPr>
          <p:cNvSpPr>
            <a:spLocks noGrp="1"/>
          </p:cNvSpPr>
          <p:nvPr>
            <p:ph type="title"/>
          </p:nvPr>
        </p:nvSpPr>
        <p:spPr/>
        <p:txBody>
          <a:bodyPr/>
          <a:lstStyle/>
          <a:p>
            <a:r>
              <a:rPr lang="en-US" dirty="0"/>
              <a:t>Abrahamic Covenant</a:t>
            </a:r>
          </a:p>
        </p:txBody>
      </p:sp>
      <p:sp>
        <p:nvSpPr>
          <p:cNvPr id="3" name="Content Placeholder 2">
            <a:extLst>
              <a:ext uri="{FF2B5EF4-FFF2-40B4-BE49-F238E27FC236}">
                <a16:creationId xmlns:a16="http://schemas.microsoft.com/office/drawing/2014/main" id="{91D010B5-BE8B-4FF2-9714-F8375FEF1249}"/>
              </a:ext>
            </a:extLst>
          </p:cNvPr>
          <p:cNvSpPr>
            <a:spLocks noGrp="1"/>
          </p:cNvSpPr>
          <p:nvPr>
            <p:ph idx="1"/>
          </p:nvPr>
        </p:nvSpPr>
        <p:spPr>
          <a:xfrm>
            <a:off x="3505200" y="1676400"/>
            <a:ext cx="5562600" cy="4953000"/>
          </a:xfrm>
        </p:spPr>
        <p:txBody>
          <a:bodyPr>
            <a:normAutofit fontScale="70000" lnSpcReduction="20000"/>
          </a:bodyPr>
          <a:lstStyle/>
          <a:p>
            <a:r>
              <a:rPr lang="en-US" dirty="0"/>
              <a:t>What were the promises and obligations of the first stage of the covenant found in </a:t>
            </a:r>
            <a:r>
              <a:rPr lang="en-US" dirty="0">
                <a:hlinkClick r:id="rId4" action="ppaction://hlinksldjump"/>
              </a:rPr>
              <a:t>Gen 12:1-3</a:t>
            </a:r>
            <a:r>
              <a:rPr lang="en-US" dirty="0"/>
              <a:t>?</a:t>
            </a:r>
          </a:p>
          <a:p>
            <a:r>
              <a:rPr lang="en-US" dirty="0"/>
              <a:t>What were the promises and obligations of the second stage of the covenant found in </a:t>
            </a:r>
            <a:r>
              <a:rPr lang="en-US" dirty="0">
                <a:hlinkClick r:id="rId5" action="ppaction://hlinksldjump"/>
              </a:rPr>
              <a:t>Gen 15:5-18</a:t>
            </a:r>
            <a:r>
              <a:rPr lang="en-US" dirty="0"/>
              <a:t>?</a:t>
            </a:r>
          </a:p>
          <a:p>
            <a:r>
              <a:rPr lang="en-US" dirty="0"/>
              <a:t>What was the significance of passing between dead animals cut in two?</a:t>
            </a:r>
          </a:p>
          <a:p>
            <a:r>
              <a:rPr lang="en-US" dirty="0"/>
              <a:t>What were the promises and obligations of the third stage of the covenant found in </a:t>
            </a:r>
            <a:r>
              <a:rPr lang="en-US" dirty="0">
                <a:hlinkClick r:id="rId6" action="ppaction://hlinksldjump"/>
              </a:rPr>
              <a:t>Gen 17:1-14</a:t>
            </a:r>
            <a:r>
              <a:rPr lang="en-US" dirty="0"/>
              <a:t>?</a:t>
            </a:r>
          </a:p>
          <a:p>
            <a:r>
              <a:rPr lang="en-US" dirty="0"/>
              <a:t>What eventually happened to the rite of circumcision? (</a:t>
            </a:r>
            <a:r>
              <a:rPr lang="en-US" dirty="0">
                <a:hlinkClick r:id="rId7" action="ppaction://hlinksldjump"/>
              </a:rPr>
              <a:t>1 Cor 7:19, Gal 5:6;6:15</a:t>
            </a:r>
            <a:r>
              <a:rPr lang="en-US" dirty="0"/>
              <a:t>)</a:t>
            </a:r>
          </a:p>
          <a:p>
            <a:r>
              <a:rPr lang="en-US" dirty="0"/>
              <a:t>What other obligations were expected of Abraham according to </a:t>
            </a:r>
            <a:r>
              <a:rPr lang="en-US" dirty="0">
                <a:hlinkClick r:id="rId8" action="ppaction://hlinksldjump"/>
              </a:rPr>
              <a:t>Genesis 18:19</a:t>
            </a:r>
            <a:r>
              <a:rPr lang="en-US" dirty="0"/>
              <a:t>?</a:t>
            </a:r>
          </a:p>
        </p:txBody>
      </p:sp>
    </p:spTree>
    <p:extLst>
      <p:ext uri="{BB962C8B-B14F-4D97-AF65-F5344CB8AC3E}">
        <p14:creationId xmlns:p14="http://schemas.microsoft.com/office/powerpoint/2010/main" val="432663840"/>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4FF3-3AF1-4D34-9C0C-A9E0CA4FCB44}"/>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5C1D22CE-B2B1-42C2-B6A7-4018ABBC685E}"/>
              </a:ext>
            </a:extLst>
          </p:cNvPr>
          <p:cNvSpPr>
            <a:spLocks noGrp="1"/>
          </p:cNvSpPr>
          <p:nvPr>
            <p:ph idx="1"/>
          </p:nvPr>
        </p:nvSpPr>
        <p:spPr>
          <a:xfrm>
            <a:off x="3505200" y="1676400"/>
            <a:ext cx="5562600" cy="5181600"/>
          </a:xfrm>
        </p:spPr>
        <p:txBody>
          <a:bodyPr>
            <a:normAutofit fontScale="70000" lnSpcReduction="20000"/>
          </a:bodyPr>
          <a:lstStyle/>
          <a:p>
            <a:r>
              <a:rPr lang="en-US" altLang="en-US" dirty="0">
                <a:effectLst>
                  <a:outerShdw blurRad="38100" dist="38100" dir="2700000" algn="tl">
                    <a:srgbClr val="000000">
                      <a:alpha val="43137"/>
                    </a:srgbClr>
                  </a:outerShdw>
                </a:effectLst>
              </a:rPr>
              <a:t>Before creation, God established an everlasting covenant between Father and Son in the councils of heaven that would provide a means of salvation by grace through faith should mankind choose to sin.</a:t>
            </a:r>
          </a:p>
          <a:p>
            <a:r>
              <a:rPr lang="en-US" altLang="en-US" dirty="0">
                <a:effectLst>
                  <a:outerShdw blurRad="38100" dist="38100" dir="2700000" algn="tl">
                    <a:srgbClr val="000000">
                      <a:alpha val="43137"/>
                    </a:srgbClr>
                  </a:outerShdw>
                </a:effectLst>
              </a:rPr>
              <a:t>Other covenants made by God with individuals or groups were designed to preserve the truth and knowledge of God in a sinful world and provide the best opportunity for people to discover the everlasting covenant and be reconciled to God by the forgiveness of their sins through the substitutionary atonement of Christ.</a:t>
            </a:r>
          </a:p>
          <a:p>
            <a:r>
              <a:rPr lang="en-US" altLang="en-US" dirty="0">
                <a:effectLst>
                  <a:outerShdw blurRad="38100" dist="38100" dir="2700000" algn="tl">
                    <a:srgbClr val="000000">
                      <a:alpha val="43137"/>
                    </a:srgbClr>
                  </a:outerShdw>
                </a:effectLst>
              </a:rPr>
              <a:t>The Abrahamic covenant is revealed in three stages occurring at three different times.</a:t>
            </a:r>
          </a:p>
        </p:txBody>
      </p:sp>
    </p:spTree>
    <p:extLst>
      <p:ext uri="{BB962C8B-B14F-4D97-AF65-F5344CB8AC3E}">
        <p14:creationId xmlns:p14="http://schemas.microsoft.com/office/powerpoint/2010/main" val="1030409166"/>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CA422-50C7-4FF4-8A71-D84030BC7172}"/>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05A258FF-90B3-473E-BFCB-6C256EE4341C}"/>
              </a:ext>
            </a:extLst>
          </p:cNvPr>
          <p:cNvSpPr>
            <a:spLocks noGrp="1"/>
          </p:cNvSpPr>
          <p:nvPr>
            <p:ph idx="1"/>
          </p:nvPr>
        </p:nvSpPr>
        <p:spPr>
          <a:xfrm>
            <a:off x="3505200" y="1676400"/>
            <a:ext cx="5562600" cy="5181600"/>
          </a:xfrm>
        </p:spPr>
        <p:txBody>
          <a:bodyPr>
            <a:normAutofit fontScale="70000" lnSpcReduction="20000"/>
          </a:bodyPr>
          <a:lstStyle/>
          <a:p>
            <a:r>
              <a:rPr lang="en-US" dirty="0"/>
              <a:t>Major promises of the covenant included: Abraham would have a miracle son with Sarah in their old age and his descendants would be as numerous as the stars, his descendants would receive the land of Canaan as their home, and through his descendants, all nations on earth will be blessed.</a:t>
            </a:r>
          </a:p>
          <a:p>
            <a:r>
              <a:rPr lang="en-US" dirty="0"/>
              <a:t>Abraham’s obligations included trusting the Lord and his promises, leaving his home in Ur for an unknown destination, following the Lord’s instructions for ratifying the covenant with blood, receiving circumcision as a sign of the covenant for all of his family and descendants, doing what is right and Just, and obeying God’s commandments, decrees and instructions.</a:t>
            </a:r>
          </a:p>
        </p:txBody>
      </p:sp>
    </p:spTree>
    <p:extLst>
      <p:ext uri="{BB962C8B-B14F-4D97-AF65-F5344CB8AC3E}">
        <p14:creationId xmlns:p14="http://schemas.microsoft.com/office/powerpoint/2010/main" val="12362063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D858-B5A2-41B6-B236-E85932B8FC81}"/>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DBF70457-9158-4991-9E13-FE88A93A45F0}"/>
              </a:ext>
            </a:extLst>
          </p:cNvPr>
          <p:cNvSpPr>
            <a:spLocks noGrp="1"/>
          </p:cNvSpPr>
          <p:nvPr>
            <p:ph idx="1"/>
          </p:nvPr>
        </p:nvSpPr>
        <p:spPr/>
        <p:txBody>
          <a:bodyPr>
            <a:normAutofit fontScale="70000" lnSpcReduction="20000"/>
          </a:bodyPr>
          <a:lstStyle/>
          <a:p>
            <a:r>
              <a:rPr lang="en-US" dirty="0"/>
              <a:t>Names in the Bible often signify the character or characteristics that parents desire to see in their children.</a:t>
            </a:r>
          </a:p>
          <a:p>
            <a:r>
              <a:rPr lang="en-US" dirty="0"/>
              <a:t>God’s names too have great significance:  YHWH: the ever present I AM, the eternal self-existent One.  El-Shaddai: the all-sufficient, all-bountiful, all-powerful One.</a:t>
            </a:r>
          </a:p>
          <a:p>
            <a:r>
              <a:rPr lang="en-US" dirty="0"/>
              <a:t>Such a God could make good on the covenant promises to Abraham, and   God changed Abraham’s name as a reminder that God will make good on His covenant promises.</a:t>
            </a:r>
          </a:p>
          <a:p>
            <a:r>
              <a:rPr lang="en-US" dirty="0"/>
              <a:t>Will you stand with Abraham today as one who believes the word of God, trusts His promises, receives the everlasting covenant of salvation in Christ, and aims to live in obedience to His commandments?</a:t>
            </a:r>
          </a:p>
          <a:p>
            <a:endParaRPr lang="en-US" dirty="0"/>
          </a:p>
        </p:txBody>
      </p:sp>
    </p:spTree>
    <p:extLst>
      <p:ext uri="{BB962C8B-B14F-4D97-AF65-F5344CB8AC3E}">
        <p14:creationId xmlns:p14="http://schemas.microsoft.com/office/powerpoint/2010/main" val="274200441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p:txBody>
          <a:bodyPr/>
          <a:lstStyle/>
          <a:p>
            <a:pPr>
              <a:defRPr/>
            </a:pPr>
            <a:endParaRPr lang="en-US" dirty="0"/>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DBCE1-3DDE-4F5E-936E-D59D5997FBD4}"/>
              </a:ext>
            </a:extLst>
          </p:cNvPr>
          <p:cNvSpPr>
            <a:spLocks noGrp="1"/>
          </p:cNvSpPr>
          <p:nvPr>
            <p:ph type="title"/>
          </p:nvPr>
        </p:nvSpPr>
        <p:spPr/>
        <p:txBody>
          <a:bodyPr/>
          <a:lstStyle/>
          <a:p>
            <a:r>
              <a:rPr lang="en-US" dirty="0"/>
              <a:t>Genesis 15:7 KJV</a:t>
            </a:r>
          </a:p>
        </p:txBody>
      </p:sp>
      <p:sp>
        <p:nvSpPr>
          <p:cNvPr id="3" name="Content Placeholder 2">
            <a:extLst>
              <a:ext uri="{FF2B5EF4-FFF2-40B4-BE49-F238E27FC236}">
                <a16:creationId xmlns:a16="http://schemas.microsoft.com/office/drawing/2014/main" id="{886B3539-9DED-4684-A5CC-86A0CCAF12C2}"/>
              </a:ext>
            </a:extLst>
          </p:cNvPr>
          <p:cNvSpPr>
            <a:spLocks noGrp="1"/>
          </p:cNvSpPr>
          <p:nvPr>
            <p:ph idx="1"/>
          </p:nvPr>
        </p:nvSpPr>
        <p:spPr/>
        <p:txBody>
          <a:bodyPr>
            <a:normAutofit/>
          </a:bodyPr>
          <a:lstStyle/>
          <a:p>
            <a:r>
              <a:rPr lang="en-US" dirty="0"/>
              <a:t>And he said unto him, I am the LORD that brought thee out of Ur of the Chaldees, to give thee this land to inherit it.  [</a:t>
            </a:r>
            <a:r>
              <a:rPr lang="en-US" dirty="0">
                <a:hlinkClick r:id="rId3" action="ppaction://hlinksldjump"/>
              </a:rPr>
              <a:t>R</a:t>
            </a:r>
            <a:r>
              <a:rPr lang="en-US" dirty="0"/>
              <a:t>]</a:t>
            </a:r>
          </a:p>
        </p:txBody>
      </p:sp>
    </p:spTree>
    <p:extLst>
      <p:ext uri="{BB962C8B-B14F-4D97-AF65-F5344CB8AC3E}">
        <p14:creationId xmlns:p14="http://schemas.microsoft.com/office/powerpoint/2010/main" val="1917048385"/>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Exodus 3:13-15 NIV</a:t>
            </a:r>
          </a:p>
        </p:txBody>
      </p:sp>
      <p:sp>
        <p:nvSpPr>
          <p:cNvPr id="3" name="Content Placeholder 2"/>
          <p:cNvSpPr>
            <a:spLocks noGrp="1"/>
          </p:cNvSpPr>
          <p:nvPr>
            <p:ph idx="1"/>
          </p:nvPr>
        </p:nvSpPr>
        <p:spPr/>
        <p:txBody>
          <a:bodyPr>
            <a:normAutofit fontScale="85000" lnSpcReduction="20000"/>
          </a:bodyPr>
          <a:lstStyle/>
          <a:p>
            <a:r>
              <a:rPr lang="en-US" dirty="0"/>
              <a:t>Moses said to God, "Suppose I go to the Israelites and say to them, 'The God of your fathers has sent me to you,' and they ask me, 'What is his name?' Then what shall I tell them?" 14 God said to Moses, "I AM WHO I AM. This is what you are to say to the Israelites: 'I AM has sent me to you.' " 15 God also said to Moses, "Say to the Israelites, 'The LORD, the God of your fathers--the God of Abraham, the God of Isaac and the God of Jacob--has sent me to you.' "This is my name forever, the name you shall call me from generation to generation.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433961056"/>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17:1 NKJV</a:t>
            </a:r>
          </a:p>
        </p:txBody>
      </p:sp>
      <p:sp>
        <p:nvSpPr>
          <p:cNvPr id="3" name="Content Placeholder 2"/>
          <p:cNvSpPr>
            <a:spLocks noGrp="1"/>
          </p:cNvSpPr>
          <p:nvPr>
            <p:ph idx="1"/>
          </p:nvPr>
        </p:nvSpPr>
        <p:spPr/>
        <p:txBody>
          <a:bodyPr/>
          <a:lstStyle/>
          <a:p>
            <a:r>
              <a:rPr lang="en-US" dirty="0"/>
              <a:t>When Abram was ninety-nine years old, the LORD appeared to Abram and said to him, "I am Almighty God; walk before Me and be blameless.”  [</a:t>
            </a:r>
            <a:r>
              <a:rPr lang="en-US" dirty="0">
                <a:hlinkClick r:id="rId3" action="ppaction://hlinksldjump"/>
              </a:rPr>
              <a:t>R</a:t>
            </a:r>
            <a:r>
              <a:rPr lang="en-US" dirty="0"/>
              <a:t>]</a:t>
            </a:r>
          </a:p>
        </p:txBody>
      </p:sp>
    </p:spTree>
    <p:extLst>
      <p:ext uri="{BB962C8B-B14F-4D97-AF65-F5344CB8AC3E}">
        <p14:creationId xmlns:p14="http://schemas.microsoft.com/office/powerpoint/2010/main" val="3505754415"/>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12:1-3 NKJV</a:t>
            </a:r>
          </a:p>
        </p:txBody>
      </p:sp>
      <p:sp>
        <p:nvSpPr>
          <p:cNvPr id="3" name="Content Placeholder 2"/>
          <p:cNvSpPr>
            <a:spLocks noGrp="1"/>
          </p:cNvSpPr>
          <p:nvPr>
            <p:ph idx="1"/>
          </p:nvPr>
        </p:nvSpPr>
        <p:spPr/>
        <p:txBody>
          <a:bodyPr>
            <a:normAutofit fontScale="92500"/>
          </a:bodyPr>
          <a:lstStyle/>
          <a:p>
            <a:r>
              <a:rPr lang="en-US" dirty="0"/>
              <a:t>Now the LORD had said to Abram: "Get out of your country, From your family And from your father's house, To a land that I will show you. </a:t>
            </a:r>
            <a:r>
              <a:rPr lang="en-US" baseline="30000" dirty="0"/>
              <a:t>2</a:t>
            </a:r>
            <a:r>
              <a:rPr lang="en-US" dirty="0"/>
              <a:t> I will make you a great nation; I will bless you And make your name great; And you shall be a blessing. </a:t>
            </a:r>
            <a:r>
              <a:rPr lang="en-US" baseline="30000" dirty="0"/>
              <a:t>3</a:t>
            </a:r>
            <a:r>
              <a:rPr lang="en-US" dirty="0"/>
              <a:t> I will bless those who bless you, And I will curse him who curses you; And in you all the families of the earth shall be blessed.“  [</a:t>
            </a:r>
            <a:r>
              <a:rPr lang="en-US" dirty="0">
                <a:hlinkClick r:id="rId3" action="ppaction://hlinksldjump"/>
              </a:rPr>
              <a:t>R</a:t>
            </a:r>
            <a:r>
              <a:rPr lang="en-US" dirty="0"/>
              <a:t>]</a:t>
            </a:r>
          </a:p>
        </p:txBody>
      </p:sp>
    </p:spTree>
    <p:extLst>
      <p:ext uri="{BB962C8B-B14F-4D97-AF65-F5344CB8AC3E}">
        <p14:creationId xmlns:p14="http://schemas.microsoft.com/office/powerpoint/2010/main" val="1958706996"/>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15:5-6, 17-18 NKJV</a:t>
            </a:r>
          </a:p>
        </p:txBody>
      </p:sp>
      <p:sp>
        <p:nvSpPr>
          <p:cNvPr id="3" name="Content Placeholder 2"/>
          <p:cNvSpPr>
            <a:spLocks noGrp="1"/>
          </p:cNvSpPr>
          <p:nvPr>
            <p:ph idx="1"/>
          </p:nvPr>
        </p:nvSpPr>
        <p:spPr/>
        <p:txBody>
          <a:bodyPr>
            <a:normAutofit fontScale="85000" lnSpcReduction="20000"/>
          </a:bodyPr>
          <a:lstStyle/>
          <a:p>
            <a:r>
              <a:rPr lang="en-US" dirty="0"/>
              <a:t>Then He brought him outside and said, "Look now toward heaven, and count the stars if you are able to number them." And He said to him, "So shall your descendants be." </a:t>
            </a:r>
            <a:r>
              <a:rPr lang="en-US" baseline="30000" dirty="0"/>
              <a:t>6</a:t>
            </a:r>
            <a:r>
              <a:rPr lang="en-US" dirty="0"/>
              <a:t> And he believed in the LORD, and He accounted it to him for righteousness. ... 17 And it came to pass, when the sun went down and it was dark, that behold, there appeared a smoking oven and a burning torch that passed between those pieces. </a:t>
            </a:r>
            <a:r>
              <a:rPr lang="en-US" baseline="30000" dirty="0"/>
              <a:t>18</a:t>
            </a:r>
            <a:r>
              <a:rPr lang="en-US" dirty="0"/>
              <a:t> On the same day the LORD made a covenant with Abram, saying: "To your descendants I have given this land, from the river of Egypt to the great river, the River Euphrates--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4279911086"/>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17:2, 5, 8, 10 NKJV</a:t>
            </a:r>
          </a:p>
        </p:txBody>
      </p:sp>
      <p:sp>
        <p:nvSpPr>
          <p:cNvPr id="3" name="Content Placeholder 2"/>
          <p:cNvSpPr>
            <a:spLocks noGrp="1"/>
          </p:cNvSpPr>
          <p:nvPr>
            <p:ph idx="1"/>
          </p:nvPr>
        </p:nvSpPr>
        <p:spPr/>
        <p:txBody>
          <a:bodyPr>
            <a:normAutofit fontScale="85000" lnSpcReduction="20000"/>
          </a:bodyPr>
          <a:lstStyle/>
          <a:p>
            <a:r>
              <a:rPr lang="en-US" dirty="0"/>
              <a:t>"And I will make My covenant between Me and you, and will multiply you exceedingly." ... 5 "No longer shall your name be called Abram, but your name shall be Abraham; for I have made you a father of many nations. ... 8 "Also I give to you and your descendants after you the land in which you are a stranger, all the land of Canaan, as an everlasting possession; and I will be their God." ... 10 "This is My covenant which you shall keep, between Me and you and your descendants after you: Every male child among you shall be circumcised;  [</a:t>
            </a:r>
            <a:r>
              <a:rPr lang="en-US" dirty="0">
                <a:hlinkClick r:id="rId3" action="ppaction://hlinksldjump"/>
              </a:rPr>
              <a:t>R</a:t>
            </a:r>
            <a:r>
              <a:rPr lang="en-US" dirty="0"/>
              <a:t>]</a:t>
            </a:r>
          </a:p>
          <a:p>
            <a:endParaRPr lang="en-US" dirty="0"/>
          </a:p>
          <a:p>
            <a:endParaRPr lang="en-US" dirty="0"/>
          </a:p>
        </p:txBody>
      </p:sp>
    </p:spTree>
    <p:extLst>
      <p:ext uri="{BB962C8B-B14F-4D97-AF65-F5344CB8AC3E}">
        <p14:creationId xmlns:p14="http://schemas.microsoft.com/office/powerpoint/2010/main" val="1813406277"/>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6A55E-F7E9-45C7-B306-3B9FF6DA601D}"/>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1 Corinthians 7:19; Galatians 5:6;6:15</a:t>
            </a:r>
          </a:p>
        </p:txBody>
      </p:sp>
      <p:sp>
        <p:nvSpPr>
          <p:cNvPr id="3" name="Content Placeholder 2">
            <a:extLst>
              <a:ext uri="{FF2B5EF4-FFF2-40B4-BE49-F238E27FC236}">
                <a16:creationId xmlns:a16="http://schemas.microsoft.com/office/drawing/2014/main" id="{6E401994-CE02-4DC1-A397-A1EDC5036E64}"/>
              </a:ext>
            </a:extLst>
          </p:cNvPr>
          <p:cNvSpPr>
            <a:spLocks noGrp="1"/>
          </p:cNvSpPr>
          <p:nvPr>
            <p:ph idx="1"/>
          </p:nvPr>
        </p:nvSpPr>
        <p:spPr>
          <a:xfrm>
            <a:off x="498764" y="1722438"/>
            <a:ext cx="7959436" cy="4724400"/>
          </a:xfrm>
        </p:spPr>
        <p:txBody>
          <a:bodyPr>
            <a:normAutofit fontScale="92500" lnSpcReduction="20000"/>
          </a:bodyPr>
          <a:lstStyle/>
          <a:p>
            <a:r>
              <a:rPr lang="en-US" dirty="0">
                <a:effectLst>
                  <a:outerShdw blurRad="38100" dist="38100" dir="2700000" algn="tl">
                    <a:srgbClr val="000000">
                      <a:alpha val="43137"/>
                    </a:srgbClr>
                  </a:outerShdw>
                </a:effectLst>
              </a:rPr>
              <a:t>1 Corinthians 7:19 NKJV - Circumcision is nothing and uncircumcision is nothing, but keeping the commandments of God is what matters.</a:t>
            </a:r>
          </a:p>
          <a:p>
            <a:r>
              <a:rPr lang="en-US" dirty="0">
                <a:effectLst>
                  <a:outerShdw blurRad="38100" dist="38100" dir="2700000" algn="tl">
                    <a:srgbClr val="000000">
                      <a:alpha val="43137"/>
                    </a:srgbClr>
                  </a:outerShdw>
                </a:effectLst>
              </a:rPr>
              <a:t>Galatians 5:6 KJV - For in Jesus Christ neither circumcision </a:t>
            </a:r>
            <a:r>
              <a:rPr lang="en-US" dirty="0" err="1">
                <a:effectLst>
                  <a:outerShdw blurRad="38100" dist="38100" dir="2700000" algn="tl">
                    <a:srgbClr val="000000">
                      <a:alpha val="43137"/>
                    </a:srgbClr>
                  </a:outerShdw>
                </a:effectLst>
              </a:rPr>
              <a:t>availeth</a:t>
            </a:r>
            <a:r>
              <a:rPr lang="en-US" dirty="0">
                <a:effectLst>
                  <a:outerShdw blurRad="38100" dist="38100" dir="2700000" algn="tl">
                    <a:srgbClr val="000000">
                      <a:alpha val="43137"/>
                    </a:srgbClr>
                  </a:outerShdw>
                </a:effectLst>
              </a:rPr>
              <a:t> any thing, nor uncircumcision; but faith which worketh by love.</a:t>
            </a:r>
          </a:p>
          <a:p>
            <a:r>
              <a:rPr lang="en-US" dirty="0">
                <a:effectLst>
                  <a:outerShdw blurRad="38100" dist="38100" dir="2700000" algn="tl">
                    <a:srgbClr val="000000">
                      <a:alpha val="43137"/>
                    </a:srgbClr>
                  </a:outerShdw>
                </a:effectLst>
              </a:rPr>
              <a:t>Galatians 6:15 KJV - For in Christ Jesus neither circumcision </a:t>
            </a:r>
            <a:r>
              <a:rPr lang="en-US" dirty="0" err="1">
                <a:effectLst>
                  <a:outerShdw blurRad="38100" dist="38100" dir="2700000" algn="tl">
                    <a:srgbClr val="000000">
                      <a:alpha val="43137"/>
                    </a:srgbClr>
                  </a:outerShdw>
                </a:effectLst>
              </a:rPr>
              <a:t>availeth</a:t>
            </a:r>
            <a:r>
              <a:rPr lang="en-US" dirty="0">
                <a:effectLst>
                  <a:outerShdw blurRad="38100" dist="38100" dir="2700000" algn="tl">
                    <a:srgbClr val="000000">
                      <a:alpha val="43137"/>
                    </a:srgbClr>
                  </a:outerShdw>
                </a:effectLst>
              </a:rPr>
              <a:t> any thing, nor uncircumcision, but a new creature.  </a:t>
            </a:r>
            <a:r>
              <a:rPr lang="en-US" dirty="0"/>
              <a:t>[</a:t>
            </a:r>
            <a:r>
              <a:rPr lang="en-US" dirty="0">
                <a:hlinkClick r:id="rId3" action="ppaction://hlinksldjump"/>
              </a:rPr>
              <a:t>R</a:t>
            </a:r>
            <a:r>
              <a:rPr lang="en-US" dirty="0"/>
              <a:t>]</a:t>
            </a:r>
          </a:p>
        </p:txBody>
      </p:sp>
    </p:spTree>
    <p:extLst>
      <p:ext uri="{BB962C8B-B14F-4D97-AF65-F5344CB8AC3E}">
        <p14:creationId xmlns:p14="http://schemas.microsoft.com/office/powerpoint/2010/main" val="2711464536"/>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18:19 KJV</a:t>
            </a:r>
          </a:p>
        </p:txBody>
      </p:sp>
      <p:sp>
        <p:nvSpPr>
          <p:cNvPr id="3" name="Content Placeholder 2"/>
          <p:cNvSpPr>
            <a:spLocks noGrp="1"/>
          </p:cNvSpPr>
          <p:nvPr>
            <p:ph idx="1"/>
          </p:nvPr>
        </p:nvSpPr>
        <p:spPr/>
        <p:txBody>
          <a:bodyPr>
            <a:normAutofit/>
          </a:bodyPr>
          <a:lstStyle/>
          <a:p>
            <a:r>
              <a:rPr lang="en-US" dirty="0"/>
              <a:t>For I know him, that he will command his children and his household after him, and they shall keep the way of the LORD, to do justice and judgment; that the LORD may bring upon Abraham that which he hath spoken of him.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3096040683"/>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729CC-5DC7-42B6-A439-1EB850C0DC29}"/>
              </a:ext>
            </a:extLst>
          </p:cNvPr>
          <p:cNvSpPr>
            <a:spLocks noGrp="1"/>
          </p:cNvSpPr>
          <p:nvPr>
            <p:ph type="title"/>
          </p:nvPr>
        </p:nvSpPr>
        <p:spPr/>
        <p:txBody>
          <a:bodyPr/>
          <a:lstStyle/>
          <a:p>
            <a:r>
              <a:rPr lang="en-US" b="1" dirty="0"/>
              <a:t>Genesis 26:4-5 NIV</a:t>
            </a:r>
            <a:endParaRPr lang="en-US" dirty="0"/>
          </a:p>
        </p:txBody>
      </p:sp>
      <p:sp>
        <p:nvSpPr>
          <p:cNvPr id="3" name="Content Placeholder 2">
            <a:extLst>
              <a:ext uri="{FF2B5EF4-FFF2-40B4-BE49-F238E27FC236}">
                <a16:creationId xmlns:a16="http://schemas.microsoft.com/office/drawing/2014/main" id="{12F97068-3C4F-40D6-B642-931B844E5220}"/>
              </a:ext>
            </a:extLst>
          </p:cNvPr>
          <p:cNvSpPr>
            <a:spLocks noGrp="1"/>
          </p:cNvSpPr>
          <p:nvPr>
            <p:ph idx="1"/>
          </p:nvPr>
        </p:nvSpPr>
        <p:spPr/>
        <p:txBody>
          <a:bodyPr>
            <a:normAutofit/>
          </a:bodyPr>
          <a:lstStyle/>
          <a:p>
            <a:pPr marL="274320" indent="-274320"/>
            <a:r>
              <a:rPr lang="en-US" b="1" dirty="0"/>
              <a:t>I will make your descendants as numerous as the stars in the sky and will give them all these lands, and through your offspring all nations on earth will be blessed, </a:t>
            </a:r>
            <a:r>
              <a:rPr lang="en-US" b="1" baseline="30000" dirty="0"/>
              <a:t>5</a:t>
            </a:r>
            <a:r>
              <a:rPr lang="en-US" b="1" dirty="0"/>
              <a:t> because Abraham obeyed me and did everything I required of him, keeping my commands, my decrees and my instructions."</a:t>
            </a:r>
            <a:r>
              <a:rPr lang="en-US" dirty="0"/>
              <a:t>[</a:t>
            </a:r>
            <a:r>
              <a:rPr lang="en-US" dirty="0">
                <a:hlinkClick r:id="rId3" action="ppaction://hlinksldjump"/>
              </a:rPr>
              <a:t>R</a:t>
            </a:r>
            <a:r>
              <a:rPr lang="en-US" dirty="0"/>
              <a:t>]</a:t>
            </a:r>
          </a:p>
        </p:txBody>
      </p:sp>
    </p:spTree>
    <p:extLst>
      <p:ext uri="{BB962C8B-B14F-4D97-AF65-F5344CB8AC3E}">
        <p14:creationId xmlns:p14="http://schemas.microsoft.com/office/powerpoint/2010/main" val="1226561687"/>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1242278</TotalTime>
  <Words>5616</Words>
  <Application>Microsoft Office PowerPoint</Application>
  <PresentationFormat>Apresentação na tela (4:3)</PresentationFormat>
  <Paragraphs>381</Paragraphs>
  <Slides>20</Slides>
  <Notes>19</Notes>
  <HiddenSlides>0</HiddenSlides>
  <MMClips>0</MMClips>
  <ScaleCrop>false</ScaleCrop>
  <HeadingPairs>
    <vt:vector size="6" baseType="variant">
      <vt:variant>
        <vt:lpstr>Fontes usadas</vt:lpstr>
      </vt:variant>
      <vt:variant>
        <vt:i4>9</vt:i4>
      </vt:variant>
      <vt:variant>
        <vt:lpstr>Tema</vt:lpstr>
      </vt:variant>
      <vt:variant>
        <vt:i4>3</vt:i4>
      </vt:variant>
      <vt:variant>
        <vt:lpstr>Títulos de slides</vt:lpstr>
      </vt:variant>
      <vt:variant>
        <vt:i4>20</vt:i4>
      </vt:variant>
    </vt:vector>
  </HeadingPairs>
  <TitlesOfParts>
    <vt:vector size="32" baseType="lpstr">
      <vt:lpstr>Arial</vt:lpstr>
      <vt:lpstr>Arial</vt:lpstr>
      <vt:lpstr>Arial Rounded MT Bold</vt:lpstr>
      <vt:lpstr>Bitter</vt:lpstr>
      <vt:lpstr>Calibri</vt:lpstr>
      <vt:lpstr>DDG_ProximaNova</vt:lpstr>
      <vt:lpstr>Helvetica</vt:lpstr>
      <vt:lpstr>Nunito</vt:lpstr>
      <vt:lpstr>Times New Roman</vt:lpstr>
      <vt:lpstr>2_Default Design</vt:lpstr>
      <vt:lpstr>Default Design</vt:lpstr>
      <vt:lpstr>3_Default Design</vt:lpstr>
      <vt:lpstr>The Promise: God’s Everlasting Covenant</vt:lpstr>
      <vt:lpstr>Memory Text Genesis 17:7 RSV</vt:lpstr>
      <vt:lpstr>Overview</vt:lpstr>
      <vt:lpstr>Names of God</vt:lpstr>
      <vt:lpstr>Names and Meanings</vt:lpstr>
      <vt:lpstr>Names and Changes</vt:lpstr>
      <vt:lpstr>Abrahamic Covenant</vt:lpstr>
      <vt:lpstr>Summary</vt:lpstr>
      <vt:lpstr>Summary</vt:lpstr>
      <vt:lpstr>Summary</vt:lpstr>
      <vt:lpstr>Apresentação do PowerPoint</vt:lpstr>
      <vt:lpstr>Genesis 15:7 KJV</vt:lpstr>
      <vt:lpstr>Exodus 3:13-15 NIV</vt:lpstr>
      <vt:lpstr>Genesis 17:1 NKJV</vt:lpstr>
      <vt:lpstr>Genesis 12:1-3 NKJV</vt:lpstr>
      <vt:lpstr>Genesis 15:5-6, 17-18 NKJV</vt:lpstr>
      <vt:lpstr>Genesis 17:2, 5, 8, 10 NKJV</vt:lpstr>
      <vt:lpstr>1 Corinthians 7:19; Galatians 5:6;6:15</vt:lpstr>
      <vt:lpstr>Genesis 18:19 KJV</vt:lpstr>
      <vt:lpstr>Genesis 26:4-5 NIV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Promise: God's Everlasting Covenant</dc:title>
  <dc:subject>Lesson 4: An Everlasting Covenant</dc:subject>
  <dc:creator>Kenneth J. McNulty</dc:creator>
  <cp:lastModifiedBy>jose ferreira Neto</cp:lastModifiedBy>
  <cp:revision>23144</cp:revision>
  <cp:lastPrinted>2016-06-03T16:02:10Z</cp:lastPrinted>
  <dcterms:created xsi:type="dcterms:W3CDTF">2005-09-30T23:50:48Z</dcterms:created>
  <dcterms:modified xsi:type="dcterms:W3CDTF">2021-04-23T20:07:28Z</dcterms:modified>
  <cp:category>Topic</cp:category>
</cp:coreProperties>
</file>